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4" r:id="rId2"/>
    <p:sldId id="265" r:id="rId3"/>
    <p:sldId id="266" r:id="rId4"/>
    <p:sldId id="267" r:id="rId5"/>
    <p:sldId id="303" r:id="rId6"/>
    <p:sldId id="304" r:id="rId7"/>
    <p:sldId id="269" r:id="rId8"/>
    <p:sldId id="270" r:id="rId9"/>
    <p:sldId id="305" r:id="rId10"/>
    <p:sldId id="273" r:id="rId11"/>
    <p:sldId id="299" r:id="rId12"/>
    <p:sldId id="300" r:id="rId13"/>
    <p:sldId id="310" r:id="rId14"/>
    <p:sldId id="286" r:id="rId15"/>
    <p:sldId id="312" r:id="rId1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50AAE6"/>
    <a:srgbClr val="5A6EB4"/>
    <a:srgbClr val="A00078"/>
    <a:srgbClr val="A01E28"/>
    <a:srgbClr val="A08232"/>
    <a:srgbClr val="DCA01E"/>
    <a:srgbClr val="FA8214"/>
    <a:srgbClr val="82B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701" autoAdjust="0"/>
    <p:restoredTop sz="99851" autoAdjust="0"/>
  </p:normalViewPr>
  <p:slideViewPr>
    <p:cSldViewPr showGuides="1">
      <p:cViewPr>
        <p:scale>
          <a:sx n="60" d="100"/>
          <a:sy n="60" d="100"/>
        </p:scale>
        <p:origin x="-1152" y="-5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0775" y="468313"/>
            <a:ext cx="27590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41338" y="8532813"/>
            <a:ext cx="3103562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KIT – Universität des Landes Baden-Württemberg und 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de-DE" sz="800"/>
              <a:t>nationales Forschungszentrum in der Helmholtz-Gemeinschaft</a:t>
            </a:r>
          </a:p>
        </p:txBody>
      </p:sp>
      <p:pic>
        <p:nvPicPr>
          <p:cNvPr id="9223" name="Picture 11" descr="KIT-Logo-rgb_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75" y="188913"/>
            <a:ext cx="1008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7424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27DC3E-3A27-4D23-9336-3EAB36224A0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474066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aseline="0" dirty="0" err="1" smtClean="0"/>
              <a:t>Challenges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red</a:t>
            </a:r>
            <a:r>
              <a:rPr lang="de-DE" baseline="0" dirty="0" smtClean="0"/>
              <a:t>):</a:t>
            </a:r>
          </a:p>
          <a:p>
            <a:r>
              <a:rPr lang="de-DE" baseline="0" dirty="0" smtClean="0"/>
              <a:t>-More </a:t>
            </a:r>
            <a:r>
              <a:rPr lang="de-DE" baseline="0" dirty="0" err="1" smtClean="0"/>
              <a:t>realistic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impression</a:t>
            </a:r>
            <a:endParaRPr lang="de-DE" baseline="0" dirty="0" smtClean="0"/>
          </a:p>
          <a:p>
            <a:r>
              <a:rPr lang="de-DE" baseline="0" dirty="0" smtClean="0"/>
              <a:t>-</a:t>
            </a:r>
            <a:r>
              <a:rPr lang="de-DE" baseline="0" dirty="0" err="1" smtClean="0"/>
              <a:t>Guidance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forward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target</a:t>
            </a:r>
            <a:endParaRPr lang="de-DE" baseline="0" dirty="0" smtClean="0"/>
          </a:p>
          <a:p>
            <a:r>
              <a:rPr lang="de-DE" baseline="0" dirty="0" smtClean="0"/>
              <a:t>-</a:t>
            </a:r>
            <a:r>
              <a:rPr lang="de-DE" baseline="0" dirty="0" err="1" smtClean="0"/>
              <a:t>Avoidance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forbidden-regions</a:t>
            </a:r>
            <a:endParaRPr lang="de-DE" baseline="0" dirty="0" smtClean="0"/>
          </a:p>
          <a:p>
            <a:r>
              <a:rPr lang="de-DE" baseline="0" dirty="0" smtClean="0"/>
              <a:t>-</a:t>
            </a:r>
            <a:r>
              <a:rPr lang="de-DE" baseline="0" dirty="0" err="1" smtClean="0"/>
              <a:t>Compensation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human </a:t>
            </a:r>
            <a:r>
              <a:rPr lang="de-DE" baseline="0" dirty="0" err="1" smtClean="0"/>
              <a:t>dynamics</a:t>
            </a:r>
            <a:endParaRPr lang="de-DE" baseline="0" dirty="0" smtClean="0"/>
          </a:p>
          <a:p>
            <a:r>
              <a:rPr lang="de-DE" baseline="0" dirty="0" smtClean="0"/>
              <a:t>Key </a:t>
            </a:r>
            <a:r>
              <a:rPr lang="de-DE" baseline="0" dirty="0" err="1" smtClean="0"/>
              <a:t>idea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green</a:t>
            </a:r>
            <a:r>
              <a:rPr lang="de-DE" baseline="0" dirty="0" smtClean="0"/>
              <a:t>):</a:t>
            </a:r>
          </a:p>
          <a:p>
            <a:r>
              <a:rPr lang="de-DE" baseline="0" dirty="0" smtClean="0"/>
              <a:t>Forces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feel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target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environment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like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box)</a:t>
            </a:r>
          </a:p>
          <a:p>
            <a:r>
              <a:rPr lang="de-DE" baseline="0" dirty="0" smtClean="0"/>
              <a:t>Additional </a:t>
            </a:r>
            <a:r>
              <a:rPr lang="de-DE" baseline="0" dirty="0" err="1" smtClean="0"/>
              <a:t>haptic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information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Superimposed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force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Augmented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information</a:t>
            </a:r>
            <a:r>
              <a:rPr lang="de-DE" baseline="0" dirty="0" smtClean="0"/>
              <a:t>.</a:t>
            </a:r>
          </a:p>
          <a:p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A1B621-8B92-4CC4-AD3F-FB8BF49A92F9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Motion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Comrpression</a:t>
            </a:r>
            <a:r>
              <a:rPr lang="de-DE" baseline="0" dirty="0" smtClean="0"/>
              <a:t> und </a:t>
            </a:r>
            <a:r>
              <a:rPr lang="de-DE" baseline="0" dirty="0" err="1" smtClean="0"/>
              <a:t>haptic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guidance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transformation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A1B621-8B92-4CC4-AD3F-FB8BF49A92F9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9" descr="II_rahmen_neu_tite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r>
              <a:rPr lang="de-DE" sz="800"/>
              <a:t>KIT – Universität des Landes Baden-Württemberg und</a:t>
            </a:r>
          </a:p>
          <a:p>
            <a:r>
              <a:rPr lang="de-DE" sz="800"/>
              <a:t>nationales Forschungszentrum in der Helmholtz-Gemeinschaft</a:t>
            </a:r>
          </a:p>
        </p:txBody>
      </p:sp>
      <p:sp>
        <p:nvSpPr>
          <p:cNvPr id="13" name="Text Box 21"/>
          <p:cNvSpPr txBox="1">
            <a:spLocks noChangeArrowheads="1"/>
          </p:cNvSpPr>
          <p:nvPr userDrawn="1"/>
        </p:nvSpPr>
        <p:spPr bwMode="auto">
          <a:xfrm>
            <a:off x="385763" y="3289399"/>
            <a:ext cx="4537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de-DE" sz="1000" kern="120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LEHRSTUHL FÜR INTELLIGENTE</a:t>
            </a:r>
            <a:r>
              <a:rPr lang="de-DE" sz="1000" kern="1200" baseline="0" dirty="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 SENSOR-AKTOR-SYSTEME (ISAS)  </a:t>
            </a:r>
            <a:r>
              <a:rPr lang="de-DE" sz="1000" dirty="0" smtClean="0">
                <a:solidFill>
                  <a:schemeClr val="bg1"/>
                </a:solidFill>
              </a:rPr>
              <a:t>INSTITUT</a:t>
            </a:r>
            <a:r>
              <a:rPr lang="de-DE" sz="1000" baseline="0" dirty="0" smtClean="0">
                <a:solidFill>
                  <a:schemeClr val="bg1"/>
                </a:solidFill>
              </a:rPr>
              <a:t> FÜR ANTHROPOMATIK, FAKULTÄT FÜR INFORMATIK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26639" name="Picture 11" descr="KIT-Logo-rgb_de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3"/>
          <a:stretch/>
        </p:blipFill>
        <p:spPr>
          <a:xfrm>
            <a:off x="105791" y="3681921"/>
            <a:ext cx="8939784" cy="2659502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2280" y="333375"/>
            <a:ext cx="1649099" cy="956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101DA-C805-49D6-936E-EF17408DE37B}" type="datetime1">
              <a:rPr lang="de-DE" smtClean="0"/>
              <a:t>18.01.2012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8D019-5134-4866-8BCC-6AD2983F956C}" type="datetime1">
              <a:rPr lang="de-DE" smtClean="0"/>
              <a:t>18.01.2012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3AE67-9C0B-442C-B744-52080BAE147C}" type="datetime1">
              <a:rPr lang="de-DE" smtClean="0"/>
              <a:t>18.01.2012</a:t>
            </a:fld>
            <a:endParaRPr lang="de-DE" dirty="0"/>
          </a:p>
        </p:txBody>
      </p:sp>
      <p:sp>
        <p:nvSpPr>
          <p:cNvPr id="7" name="Fußzeilenplatzhalter 3"/>
          <p:cNvSpPr txBox="1">
            <a:spLocks/>
          </p:cNvSpPr>
          <p:nvPr userDrawn="1"/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dirty="0" smtClean="0"/>
              <a:t>Prof. Dr.-Ing. Uwe D. </a:t>
            </a:r>
            <a:r>
              <a:rPr lang="de-DE" dirty="0" err="1" smtClean="0"/>
              <a:t>Hanebeck</a:t>
            </a: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64446-9DE9-4EC1-92AB-907DF09BD351}" type="datetime1">
              <a:rPr lang="de-DE" smtClean="0"/>
              <a:t>18.01.2012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864FC-C1F6-4F60-90E2-4C82285A7CB6}" type="datetime1">
              <a:rPr lang="de-DE" smtClean="0"/>
              <a:t>18.01.2012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FF499-D2C2-429B-A38D-874884AC2B44}" type="datetime1">
              <a:rPr lang="de-DE" smtClean="0"/>
              <a:t>18.01.2012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EC2FF-F6B1-4953-8BD6-DF423CDA3B5D}" type="datetime1">
              <a:rPr lang="de-DE" smtClean="0"/>
              <a:t>18.01.2012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FF657-D1DB-4306-82A3-A2011C94EF85}" type="datetime1">
              <a:rPr lang="de-DE" smtClean="0"/>
              <a:t>18.01.2012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86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ADCC-593E-41F1-8EDC-3499514C881E}" type="datetime1">
              <a:rPr lang="de-DE" smtClean="0"/>
              <a:t>18.01.2012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Datumsplatzhalter 10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7161F-0686-4A32-B5C2-6110D54CBF61}" type="datetime1">
              <a:rPr lang="de-DE" smtClean="0"/>
              <a:t>18.01.2012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Karlsruhe Institute </a:t>
            </a:r>
            <a:r>
              <a:rPr lang="de-DE" dirty="0" err="1" smtClean="0"/>
              <a:t>of</a:t>
            </a:r>
            <a:r>
              <a:rPr lang="de-DE" dirty="0" smtClean="0"/>
              <a:t> Technology (KIT).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643774FD-E815-4B85-B421-6F4167BD583D}" type="slidenum">
              <a:rPr lang="de-DE" sz="900" b="1"/>
              <a:pPr>
                <a:spcBef>
                  <a:spcPct val="50000"/>
                </a:spcBef>
                <a:defRPr/>
              </a:pPr>
              <a:t>‹#›</a:t>
            </a:fld>
            <a:endParaRPr lang="de-DE" sz="900" b="1" dirty="0"/>
          </a:p>
        </p:txBody>
      </p:sp>
      <p:pic>
        <p:nvPicPr>
          <p:cNvPr id="1032" name="Picture 13" descr="KIT-Logo-rgb_d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67625" y="333375"/>
            <a:ext cx="10763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FFB54-A4C6-43F5-85F0-3FD9312F6439}" type="datetime1">
              <a:rPr lang="de-DE" smtClean="0"/>
              <a:t>18.01.2012</a:t>
            </a:fld>
            <a:endParaRPr lang="de-DE" dirty="0"/>
          </a:p>
        </p:txBody>
      </p:sp>
      <p:pic>
        <p:nvPicPr>
          <p:cNvPr id="10" name="Picture 5"/>
          <p:cNvPicPr>
            <a:picLocks noChangeAspect="1" noChangeArrowheads="1"/>
          </p:cNvPicPr>
          <p:nvPr userDrawn="1"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b="22392"/>
          <a:stretch/>
        </p:blipFill>
        <p:spPr bwMode="auto">
          <a:xfrm>
            <a:off x="7800372" y="6340022"/>
            <a:ext cx="948092" cy="473354"/>
          </a:xfrm>
          <a:prstGeom prst="rect">
            <a:avLst/>
          </a:prstGeom>
          <a:noFill/>
        </p:spPr>
      </p:pic>
      <p:sp>
        <p:nvSpPr>
          <p:cNvPr id="12" name="Fußzeilenplatzhalter 3"/>
          <p:cNvSpPr txBox="1">
            <a:spLocks/>
          </p:cNvSpPr>
          <p:nvPr userDrawn="1"/>
        </p:nvSpPr>
        <p:spPr bwMode="auto">
          <a:xfrm>
            <a:off x="1701800" y="6445250"/>
            <a:ext cx="4248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dirty="0" smtClean="0"/>
              <a:t>Prof. Dr.-Ing. Uwe D. </a:t>
            </a:r>
            <a:r>
              <a:rPr lang="de-DE" dirty="0" err="1" smtClean="0"/>
              <a:t>Hanebeck</a:t>
            </a:r>
            <a:endParaRPr lang="de-DE" dirty="0" smtClean="0"/>
          </a:p>
          <a:p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7.png"/><Relationship Id="rId4" Type="http://schemas.openxmlformats.org/officeDocument/2006/relationships/image" Target="../media/image46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2.png"/><Relationship Id="rId12" Type="http://schemas.openxmlformats.org/officeDocument/2006/relationships/image" Target="../media/image3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38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9.jpeg"/><Relationship Id="rId7" Type="http://schemas.openxmlformats.org/officeDocument/2006/relationships/image" Target="../media/image25.png"/><Relationship Id="rId12" Type="http://schemas.openxmlformats.org/officeDocument/2006/relationships/image" Target="../media/image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11" Type="http://schemas.openxmlformats.org/officeDocument/2006/relationships/image" Target="../media/image6.png"/><Relationship Id="rId5" Type="http://schemas.openxmlformats.org/officeDocument/2006/relationships/image" Target="../media/image61.jpeg"/><Relationship Id="rId10" Type="http://schemas.openxmlformats.org/officeDocument/2006/relationships/image" Target="../media/image5.png"/><Relationship Id="rId4" Type="http://schemas.openxmlformats.org/officeDocument/2006/relationships/image" Target="../media/image60.jpe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395288" y="1412875"/>
            <a:ext cx="83899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</a:pPr>
            <a:r>
              <a:rPr lang="en-US" sz="2600" b="1" dirty="0" err="1"/>
              <a:t>Weiträumige</a:t>
            </a:r>
            <a:r>
              <a:rPr lang="en-US" sz="2600" b="1" dirty="0"/>
              <a:t> </a:t>
            </a:r>
            <a:r>
              <a:rPr lang="en-US" sz="2600" b="1" dirty="0" err="1"/>
              <a:t>Telepräsenz</a:t>
            </a:r>
            <a:r>
              <a:rPr lang="en-US" sz="2600" b="1" dirty="0"/>
              <a:t>: </a:t>
            </a:r>
            <a:endParaRPr lang="en-US" sz="2600" b="1" dirty="0" smtClean="0"/>
          </a:p>
          <a:p>
            <a:pPr>
              <a:lnSpc>
                <a:spcPct val="90000"/>
              </a:lnSpc>
            </a:pPr>
            <a:r>
              <a:rPr lang="en-US" sz="2600" b="1" dirty="0" err="1" smtClean="0"/>
              <a:t>Laufend</a:t>
            </a:r>
            <a:r>
              <a:rPr lang="en-US" sz="2600" b="1" dirty="0" smtClean="0"/>
              <a:t> </a:t>
            </a:r>
            <a:r>
              <a:rPr lang="en-US" sz="2600" b="1" dirty="0"/>
              <a:t>in die </a:t>
            </a:r>
            <a:r>
              <a:rPr lang="en-US" sz="2600" b="1" dirty="0" err="1"/>
              <a:t>Ferne</a:t>
            </a:r>
            <a:r>
              <a:rPr lang="en-US" sz="2600" b="1" dirty="0"/>
              <a:t> </a:t>
            </a:r>
            <a:r>
              <a:rPr lang="en-US" sz="2600" b="1" dirty="0" err="1"/>
              <a:t>fühlen</a:t>
            </a:r>
            <a:r>
              <a:rPr lang="en-US" sz="2600" b="1" dirty="0"/>
              <a:t>!</a:t>
            </a:r>
            <a:endParaRPr lang="de-DE" sz="2600" b="1" dirty="0">
              <a:solidFill>
                <a:schemeClr val="tx2"/>
              </a:solidFill>
            </a:endParaRPr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396875" y="2349500"/>
            <a:ext cx="837088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1600" b="1" dirty="0"/>
              <a:t>Prof. Dr.-Ing. Uwe D. </a:t>
            </a:r>
            <a:r>
              <a:rPr lang="de-DE" sz="1600" b="1" dirty="0" err="1"/>
              <a:t>Hanebeck</a:t>
            </a:r>
            <a:endParaRPr lang="de-DE" sz="1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Weiträumige Telepräsenz und Haptik</a:t>
            </a:r>
          </a:p>
        </p:txBody>
      </p:sp>
      <p:pic>
        <p:nvPicPr>
          <p:cNvPr id="19459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1124743"/>
            <a:ext cx="7232675" cy="383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593759" y="5026531"/>
            <a:ext cx="8205849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4325" indent="-314325" defTabSz="288000">
              <a:lnSpc>
                <a:spcPct val="120000"/>
              </a:lnSpc>
              <a:spcBef>
                <a:spcPct val="20000"/>
              </a:spcBef>
              <a:buSzPct val="90000"/>
              <a:buBlip>
                <a:blip r:embed="rId3"/>
              </a:buBlip>
              <a:tabLst>
                <a:tab pos="1438275" algn="l"/>
              </a:tabLst>
              <a:defRPr/>
            </a:pPr>
            <a:r>
              <a:rPr lang="de-DE" sz="2000" dirty="0">
                <a:latin typeface="+mn-lt"/>
              </a:rPr>
              <a:t>Doppelter Nutzen:</a:t>
            </a:r>
          </a:p>
          <a:p>
            <a:pPr marL="819150" lvl="1" indent="-342900" defTabSz="288000">
              <a:lnSpc>
                <a:spcPct val="120000"/>
              </a:lnSpc>
              <a:spcBef>
                <a:spcPct val="20000"/>
              </a:spcBef>
              <a:buSzPct val="100000"/>
              <a:buFont typeface="+mj-lt"/>
              <a:buAutoNum type="arabicPeriod"/>
              <a:tabLst>
                <a:tab pos="1438275" algn="l"/>
              </a:tabLst>
              <a:defRPr/>
            </a:pPr>
            <a:r>
              <a:rPr lang="de-DE" dirty="0">
                <a:latin typeface="+mn-lt"/>
              </a:rPr>
              <a:t>Realitätsnahe Darstellung der </a:t>
            </a:r>
            <a:r>
              <a:rPr lang="de-DE" dirty="0" smtClean="0">
                <a:latin typeface="+mn-lt"/>
              </a:rPr>
              <a:t>Interaktionskräfte (Nutzinformation)</a:t>
            </a:r>
            <a:endParaRPr lang="de-DE" dirty="0">
              <a:latin typeface="+mn-lt"/>
            </a:endParaRPr>
          </a:p>
          <a:p>
            <a:pPr marL="819150" lvl="1" indent="-342900" defTabSz="288000">
              <a:lnSpc>
                <a:spcPct val="120000"/>
              </a:lnSpc>
              <a:spcBef>
                <a:spcPct val="20000"/>
              </a:spcBef>
              <a:buSzPct val="100000"/>
              <a:buFont typeface="+mj-lt"/>
              <a:buAutoNum type="arabicPeriod"/>
              <a:tabLst>
                <a:tab pos="1438275" algn="l"/>
              </a:tabLst>
              <a:defRPr/>
            </a:pPr>
            <a:r>
              <a:rPr lang="de-DE" dirty="0">
                <a:latin typeface="+mn-lt"/>
              </a:rPr>
              <a:t>Benutzerassistenz mit zusätzlicher haptischer </a:t>
            </a:r>
            <a:r>
              <a:rPr lang="de-DE" dirty="0" smtClean="0">
                <a:latin typeface="+mn-lt"/>
              </a:rPr>
              <a:t>Führungsinformation 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32541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1" y="1104031"/>
            <a:ext cx="6411845" cy="2735998"/>
          </a:xfrm>
          <a:prstGeom prst="rect">
            <a:avLst/>
          </a:prstGeom>
          <a:ln>
            <a:noFill/>
          </a:ln>
        </p:spPr>
      </p:pic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Weiträumige haptische Führung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2" y="1104031"/>
            <a:ext cx="6411845" cy="2735999"/>
          </a:xfrm>
          <a:prstGeom prst="rect">
            <a:avLst/>
          </a:prstGeom>
          <a:ln>
            <a:noFill/>
          </a:ln>
        </p:spPr>
      </p:pic>
      <p:sp>
        <p:nvSpPr>
          <p:cNvPr id="15" name="Inhaltsplatzhalter 2"/>
          <p:cNvSpPr>
            <a:spLocks noGrp="1"/>
          </p:cNvSpPr>
          <p:nvPr>
            <p:ph idx="1"/>
          </p:nvPr>
        </p:nvSpPr>
        <p:spPr>
          <a:xfrm>
            <a:off x="467544" y="3861048"/>
            <a:ext cx="8229600" cy="1224136"/>
          </a:xfrm>
        </p:spPr>
        <p:txBody>
          <a:bodyPr/>
          <a:lstStyle/>
          <a:p>
            <a:pPr defTabSz="288000">
              <a:lnSpc>
                <a:spcPct val="120000"/>
              </a:lnSpc>
              <a:tabLst>
                <a:tab pos="1438275" algn="l"/>
              </a:tabLst>
              <a:defRPr/>
            </a:pPr>
            <a:r>
              <a:rPr lang="de-DE" dirty="0"/>
              <a:t>I</a:t>
            </a:r>
            <a:r>
              <a:rPr lang="de-DE" dirty="0" smtClean="0"/>
              <a:t>ntuitive </a:t>
            </a:r>
            <a:r>
              <a:rPr lang="de-DE" dirty="0"/>
              <a:t>haptische Führung in beliebig ausgedehnten Zielumgebungen</a:t>
            </a:r>
          </a:p>
          <a:p>
            <a:pPr lvl="1" defTabSz="288000">
              <a:lnSpc>
                <a:spcPct val="120000"/>
              </a:lnSpc>
              <a:tabLst>
                <a:tab pos="1438275" algn="l"/>
              </a:tabLst>
              <a:defRPr/>
            </a:pPr>
            <a:r>
              <a:rPr lang="de-DE" dirty="0"/>
              <a:t>Führung </a:t>
            </a:r>
            <a:r>
              <a:rPr lang="de-DE" dirty="0" smtClean="0"/>
              <a:t>zu gewünschten Zielen</a:t>
            </a:r>
            <a:endParaRPr lang="de-DE" dirty="0"/>
          </a:p>
          <a:p>
            <a:pPr lvl="1" defTabSz="288000">
              <a:lnSpc>
                <a:spcPct val="120000"/>
              </a:lnSpc>
              <a:tabLst>
                <a:tab pos="1438275" algn="l"/>
              </a:tabLst>
              <a:defRPr/>
            </a:pPr>
            <a:r>
              <a:rPr lang="de-DE" dirty="0" smtClean="0"/>
              <a:t>Vermeidung </a:t>
            </a:r>
            <a:r>
              <a:rPr lang="de-DE" dirty="0"/>
              <a:t>von </a:t>
            </a:r>
            <a:r>
              <a:rPr lang="de-DE" dirty="0" smtClean="0"/>
              <a:t>Hindernissen</a:t>
            </a:r>
          </a:p>
          <a:p>
            <a:pPr defTabSz="288000">
              <a:lnSpc>
                <a:spcPct val="120000"/>
              </a:lnSpc>
              <a:tabLst>
                <a:tab pos="1438275" algn="l"/>
              </a:tabLst>
              <a:defRPr/>
            </a:pPr>
            <a:r>
              <a:rPr lang="en-US" dirty="0" err="1"/>
              <a:t>Gleitende</a:t>
            </a:r>
            <a:r>
              <a:rPr lang="en-US" dirty="0"/>
              <a:t> </a:t>
            </a:r>
            <a:r>
              <a:rPr lang="en-US" dirty="0" err="1"/>
              <a:t>Autonomie</a:t>
            </a:r>
            <a:r>
              <a:rPr lang="en-US" dirty="0"/>
              <a:t> </a:t>
            </a:r>
            <a:endParaRPr lang="en-US" dirty="0" smtClean="0"/>
          </a:p>
          <a:p>
            <a:pPr lvl="1" defTabSz="288000">
              <a:lnSpc>
                <a:spcPct val="120000"/>
              </a:lnSpc>
              <a:tabLst>
                <a:tab pos="1438275" algn="l"/>
              </a:tabLst>
              <a:defRPr/>
            </a:pPr>
            <a:r>
              <a:rPr lang="de-DE" dirty="0" smtClean="0"/>
              <a:t>übernimmt </a:t>
            </a:r>
            <a:r>
              <a:rPr lang="de-DE" dirty="0"/>
              <a:t>die Führung nur so stark wie nötig und</a:t>
            </a:r>
          </a:p>
          <a:p>
            <a:pPr lvl="1" defTabSz="288000">
              <a:lnSpc>
                <a:spcPct val="120000"/>
              </a:lnSpc>
              <a:tabLst>
                <a:tab pos="1438275" algn="l"/>
              </a:tabLst>
              <a:defRPr/>
            </a:pPr>
            <a:r>
              <a:rPr lang="de-DE" dirty="0"/>
              <a:t>lässt simultane Alternativen so weit offen wie möglich</a:t>
            </a:r>
            <a:endParaRPr lang="de-DE" dirty="0" smtClean="0"/>
          </a:p>
          <a:p>
            <a:pPr lvl="1" defTabSz="288000">
              <a:lnSpc>
                <a:spcPct val="120000"/>
              </a:lnSpc>
              <a:tabLst>
                <a:tab pos="1438275" algn="l"/>
              </a:tabLst>
              <a:defRPr/>
            </a:pP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2" y="1104031"/>
            <a:ext cx="6411843" cy="2735998"/>
          </a:xfrm>
          <a:prstGeom prst="rect">
            <a:avLst/>
          </a:prstGeom>
          <a:ln>
            <a:noFill/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2" y="1104031"/>
            <a:ext cx="6411845" cy="2735999"/>
          </a:xfrm>
          <a:prstGeom prst="rect">
            <a:avLst/>
          </a:prstGeom>
        </p:spPr>
      </p:pic>
      <p:sp>
        <p:nvSpPr>
          <p:cNvPr id="16" name="Inhaltsplatzhalter 2"/>
          <p:cNvSpPr txBox="1">
            <a:spLocks/>
          </p:cNvSpPr>
          <p:nvPr/>
        </p:nvSpPr>
        <p:spPr>
          <a:xfrm>
            <a:off x="683568" y="3808554"/>
            <a:ext cx="8229600" cy="1224136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0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288000">
              <a:lnSpc>
                <a:spcPct val="120000"/>
              </a:lnSpc>
              <a:buNone/>
              <a:tabLst>
                <a:tab pos="1438275" algn="l"/>
              </a:tabLst>
              <a:defRPr/>
            </a:pPr>
            <a:r>
              <a:rPr lang="de-DE" dirty="0" smtClean="0"/>
              <a:t>                     </a:t>
            </a:r>
          </a:p>
          <a:p>
            <a:pPr marL="0" indent="0" defTabSz="288000">
              <a:lnSpc>
                <a:spcPct val="120000"/>
              </a:lnSpc>
              <a:buNone/>
              <a:tabLst>
                <a:tab pos="1438275" algn="l"/>
              </a:tabLst>
              <a:defRPr/>
            </a:pPr>
            <a:r>
              <a:rPr lang="de-DE" sz="1800" dirty="0" smtClean="0"/>
              <a:t>                                                            bzw. auf sinnvollen Pfaden</a:t>
            </a:r>
          </a:p>
        </p:txBody>
      </p:sp>
    </p:spTree>
    <p:extLst>
      <p:ext uri="{BB962C8B-B14F-4D97-AF65-F5344CB8AC3E}">
        <p14:creationId xmlns:p14="http://schemas.microsoft.com/office/powerpoint/2010/main" val="3849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3" y="1894968"/>
            <a:ext cx="7299151" cy="394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Gerade Verbindung mit Pfeil 20"/>
          <p:cNvCxnSpPr/>
          <p:nvPr/>
        </p:nvCxnSpPr>
        <p:spPr bwMode="auto">
          <a:xfrm flipH="1">
            <a:off x="2923495" y="1516340"/>
            <a:ext cx="720000" cy="0"/>
          </a:xfrm>
          <a:prstGeom prst="straightConnector1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7209349" cy="561975"/>
          </a:xfrm>
        </p:spPr>
        <p:txBody>
          <a:bodyPr/>
          <a:lstStyle/>
          <a:p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2200" dirty="0" smtClean="0"/>
              <a:t>Bewegungskompression mit haptischer Information</a:t>
            </a:r>
            <a:endParaRPr lang="de-DE" sz="2200" dirty="0"/>
          </a:p>
        </p:txBody>
      </p:sp>
      <p:sp>
        <p:nvSpPr>
          <p:cNvPr id="6" name="Abgerundetes Rechteck 5"/>
          <p:cNvSpPr/>
          <p:nvPr/>
        </p:nvSpPr>
        <p:spPr bwMode="auto">
          <a:xfrm>
            <a:off x="3704498" y="1124744"/>
            <a:ext cx="1683663" cy="71508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de-DE" b="1" dirty="0"/>
              <a:t>Bewegungs-</a:t>
            </a:r>
          </a:p>
          <a:p>
            <a:pPr algn="ctr" eaLnBrk="0" hangingPunct="0"/>
            <a:r>
              <a:rPr lang="de-DE" b="1" dirty="0" err="1"/>
              <a:t>kompression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1433664" y="5033100"/>
            <a:ext cx="1872000" cy="576000"/>
          </a:xfrm>
          <a:prstGeom prst="ellipse">
            <a:avLst/>
          </a:prstGeom>
          <a:noFill/>
          <a:ln w="508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Helvetica" pitchFamily="34" charset="0"/>
            </a:endParaRPr>
          </a:p>
        </p:txBody>
      </p:sp>
      <p:sp>
        <p:nvSpPr>
          <p:cNvPr id="15" name="Freihandform 14"/>
          <p:cNvSpPr/>
          <p:nvPr/>
        </p:nvSpPr>
        <p:spPr>
          <a:xfrm>
            <a:off x="5869446" y="4557786"/>
            <a:ext cx="3949321" cy="1444777"/>
          </a:xfrm>
          <a:custGeom>
            <a:avLst/>
            <a:gdLst>
              <a:gd name="connsiteX0" fmla="*/ 0 w 3275462"/>
              <a:gd name="connsiteY0" fmla="*/ 1663 h 757943"/>
              <a:gd name="connsiteX1" fmla="*/ 95534 w 3275462"/>
              <a:gd name="connsiteY1" fmla="*/ 438391 h 757943"/>
              <a:gd name="connsiteX2" fmla="*/ 532262 w 3275462"/>
              <a:gd name="connsiteY2" fmla="*/ 479334 h 757943"/>
              <a:gd name="connsiteX3" fmla="*/ 1146412 w 3275462"/>
              <a:gd name="connsiteY3" fmla="*/ 301914 h 757943"/>
              <a:gd name="connsiteX4" fmla="*/ 1678674 w 3275462"/>
              <a:gd name="connsiteY4" fmla="*/ 138140 h 757943"/>
              <a:gd name="connsiteX5" fmla="*/ 1951630 w 3275462"/>
              <a:gd name="connsiteY5" fmla="*/ 1663 h 757943"/>
              <a:gd name="connsiteX6" fmla="*/ 2251880 w 3275462"/>
              <a:gd name="connsiteY6" fmla="*/ 233675 h 757943"/>
              <a:gd name="connsiteX7" fmla="*/ 2606722 w 3275462"/>
              <a:gd name="connsiteY7" fmla="*/ 656755 h 757943"/>
              <a:gd name="connsiteX8" fmla="*/ 3043450 w 3275462"/>
              <a:gd name="connsiteY8" fmla="*/ 752290 h 757943"/>
              <a:gd name="connsiteX9" fmla="*/ 3275462 w 3275462"/>
              <a:gd name="connsiteY9" fmla="*/ 738642 h 757943"/>
              <a:gd name="connsiteX0" fmla="*/ 0 w 3384644"/>
              <a:gd name="connsiteY0" fmla="*/ 0 h 1070179"/>
              <a:gd name="connsiteX1" fmla="*/ 204716 w 3384644"/>
              <a:gd name="connsiteY1" fmla="*/ 750627 h 1070179"/>
              <a:gd name="connsiteX2" fmla="*/ 641444 w 3384644"/>
              <a:gd name="connsiteY2" fmla="*/ 791570 h 1070179"/>
              <a:gd name="connsiteX3" fmla="*/ 1255594 w 3384644"/>
              <a:gd name="connsiteY3" fmla="*/ 614150 h 1070179"/>
              <a:gd name="connsiteX4" fmla="*/ 1787856 w 3384644"/>
              <a:gd name="connsiteY4" fmla="*/ 450376 h 1070179"/>
              <a:gd name="connsiteX5" fmla="*/ 2060812 w 3384644"/>
              <a:gd name="connsiteY5" fmla="*/ 313899 h 1070179"/>
              <a:gd name="connsiteX6" fmla="*/ 2361062 w 3384644"/>
              <a:gd name="connsiteY6" fmla="*/ 545911 h 1070179"/>
              <a:gd name="connsiteX7" fmla="*/ 2715904 w 3384644"/>
              <a:gd name="connsiteY7" fmla="*/ 968991 h 1070179"/>
              <a:gd name="connsiteX8" fmla="*/ 3152632 w 3384644"/>
              <a:gd name="connsiteY8" fmla="*/ 1064526 h 1070179"/>
              <a:gd name="connsiteX9" fmla="*/ 3384644 w 3384644"/>
              <a:gd name="connsiteY9" fmla="*/ 1050878 h 1070179"/>
              <a:gd name="connsiteX0" fmla="*/ 0 w 3384644"/>
              <a:gd name="connsiteY0" fmla="*/ 0 h 1070179"/>
              <a:gd name="connsiteX1" fmla="*/ 641445 w 3384644"/>
              <a:gd name="connsiteY1" fmla="*/ 354842 h 1070179"/>
              <a:gd name="connsiteX2" fmla="*/ 641444 w 3384644"/>
              <a:gd name="connsiteY2" fmla="*/ 791570 h 1070179"/>
              <a:gd name="connsiteX3" fmla="*/ 1255594 w 3384644"/>
              <a:gd name="connsiteY3" fmla="*/ 614150 h 1070179"/>
              <a:gd name="connsiteX4" fmla="*/ 1787856 w 3384644"/>
              <a:gd name="connsiteY4" fmla="*/ 450376 h 1070179"/>
              <a:gd name="connsiteX5" fmla="*/ 2060812 w 3384644"/>
              <a:gd name="connsiteY5" fmla="*/ 313899 h 1070179"/>
              <a:gd name="connsiteX6" fmla="*/ 2361062 w 3384644"/>
              <a:gd name="connsiteY6" fmla="*/ 545911 h 1070179"/>
              <a:gd name="connsiteX7" fmla="*/ 2715904 w 3384644"/>
              <a:gd name="connsiteY7" fmla="*/ 968991 h 1070179"/>
              <a:gd name="connsiteX8" fmla="*/ 3152632 w 3384644"/>
              <a:gd name="connsiteY8" fmla="*/ 1064526 h 1070179"/>
              <a:gd name="connsiteX9" fmla="*/ 3384644 w 3384644"/>
              <a:gd name="connsiteY9" fmla="*/ 1050878 h 1070179"/>
              <a:gd name="connsiteX0" fmla="*/ 0 w 3384644"/>
              <a:gd name="connsiteY0" fmla="*/ 0 h 1070179"/>
              <a:gd name="connsiteX1" fmla="*/ 641445 w 3384644"/>
              <a:gd name="connsiteY1" fmla="*/ 354842 h 1070179"/>
              <a:gd name="connsiteX2" fmla="*/ 641444 w 3384644"/>
              <a:gd name="connsiteY2" fmla="*/ 791570 h 1070179"/>
              <a:gd name="connsiteX3" fmla="*/ 1255594 w 3384644"/>
              <a:gd name="connsiteY3" fmla="*/ 614150 h 1070179"/>
              <a:gd name="connsiteX4" fmla="*/ 1787856 w 3384644"/>
              <a:gd name="connsiteY4" fmla="*/ 450376 h 1070179"/>
              <a:gd name="connsiteX5" fmla="*/ 2060812 w 3384644"/>
              <a:gd name="connsiteY5" fmla="*/ 313899 h 1070179"/>
              <a:gd name="connsiteX6" fmla="*/ 2361062 w 3384644"/>
              <a:gd name="connsiteY6" fmla="*/ 545911 h 1070179"/>
              <a:gd name="connsiteX7" fmla="*/ 2715904 w 3384644"/>
              <a:gd name="connsiteY7" fmla="*/ 968991 h 1070179"/>
              <a:gd name="connsiteX8" fmla="*/ 3152632 w 3384644"/>
              <a:gd name="connsiteY8" fmla="*/ 1064526 h 1070179"/>
              <a:gd name="connsiteX9" fmla="*/ 3384644 w 3384644"/>
              <a:gd name="connsiteY9" fmla="*/ 1050878 h 1070179"/>
              <a:gd name="connsiteX0" fmla="*/ 0 w 3384644"/>
              <a:gd name="connsiteY0" fmla="*/ 0 h 1070179"/>
              <a:gd name="connsiteX1" fmla="*/ 641445 w 3384644"/>
              <a:gd name="connsiteY1" fmla="*/ 354842 h 1070179"/>
              <a:gd name="connsiteX2" fmla="*/ 1078172 w 3384644"/>
              <a:gd name="connsiteY2" fmla="*/ 436728 h 1070179"/>
              <a:gd name="connsiteX3" fmla="*/ 1255594 w 3384644"/>
              <a:gd name="connsiteY3" fmla="*/ 614150 h 1070179"/>
              <a:gd name="connsiteX4" fmla="*/ 1787856 w 3384644"/>
              <a:gd name="connsiteY4" fmla="*/ 450376 h 1070179"/>
              <a:gd name="connsiteX5" fmla="*/ 2060812 w 3384644"/>
              <a:gd name="connsiteY5" fmla="*/ 313899 h 1070179"/>
              <a:gd name="connsiteX6" fmla="*/ 2361062 w 3384644"/>
              <a:gd name="connsiteY6" fmla="*/ 545911 h 1070179"/>
              <a:gd name="connsiteX7" fmla="*/ 2715904 w 3384644"/>
              <a:gd name="connsiteY7" fmla="*/ 968991 h 1070179"/>
              <a:gd name="connsiteX8" fmla="*/ 3152632 w 3384644"/>
              <a:gd name="connsiteY8" fmla="*/ 1064526 h 1070179"/>
              <a:gd name="connsiteX9" fmla="*/ 3384644 w 3384644"/>
              <a:gd name="connsiteY9" fmla="*/ 1050878 h 1070179"/>
              <a:gd name="connsiteX0" fmla="*/ 0 w 3384644"/>
              <a:gd name="connsiteY0" fmla="*/ 0 h 1070179"/>
              <a:gd name="connsiteX1" fmla="*/ 641445 w 3384644"/>
              <a:gd name="connsiteY1" fmla="*/ 354842 h 1070179"/>
              <a:gd name="connsiteX2" fmla="*/ 1078172 w 3384644"/>
              <a:gd name="connsiteY2" fmla="*/ 436728 h 1070179"/>
              <a:gd name="connsiteX3" fmla="*/ 1351128 w 3384644"/>
              <a:gd name="connsiteY3" fmla="*/ 368490 h 1070179"/>
              <a:gd name="connsiteX4" fmla="*/ 1787856 w 3384644"/>
              <a:gd name="connsiteY4" fmla="*/ 450376 h 1070179"/>
              <a:gd name="connsiteX5" fmla="*/ 2060812 w 3384644"/>
              <a:gd name="connsiteY5" fmla="*/ 313899 h 1070179"/>
              <a:gd name="connsiteX6" fmla="*/ 2361062 w 3384644"/>
              <a:gd name="connsiteY6" fmla="*/ 545911 h 1070179"/>
              <a:gd name="connsiteX7" fmla="*/ 2715904 w 3384644"/>
              <a:gd name="connsiteY7" fmla="*/ 968991 h 1070179"/>
              <a:gd name="connsiteX8" fmla="*/ 3152632 w 3384644"/>
              <a:gd name="connsiteY8" fmla="*/ 1064526 h 1070179"/>
              <a:gd name="connsiteX9" fmla="*/ 3384644 w 3384644"/>
              <a:gd name="connsiteY9" fmla="*/ 1050878 h 1070179"/>
              <a:gd name="connsiteX0" fmla="*/ 0 w 3384644"/>
              <a:gd name="connsiteY0" fmla="*/ 0 h 1070179"/>
              <a:gd name="connsiteX1" fmla="*/ 641445 w 3384644"/>
              <a:gd name="connsiteY1" fmla="*/ 354842 h 1070179"/>
              <a:gd name="connsiteX2" fmla="*/ 1078172 w 3384644"/>
              <a:gd name="connsiteY2" fmla="*/ 436728 h 1070179"/>
              <a:gd name="connsiteX3" fmla="*/ 1596788 w 3384644"/>
              <a:gd name="connsiteY3" fmla="*/ 218365 h 1070179"/>
              <a:gd name="connsiteX4" fmla="*/ 1787856 w 3384644"/>
              <a:gd name="connsiteY4" fmla="*/ 450376 h 1070179"/>
              <a:gd name="connsiteX5" fmla="*/ 2060812 w 3384644"/>
              <a:gd name="connsiteY5" fmla="*/ 313899 h 1070179"/>
              <a:gd name="connsiteX6" fmla="*/ 2361062 w 3384644"/>
              <a:gd name="connsiteY6" fmla="*/ 545911 h 1070179"/>
              <a:gd name="connsiteX7" fmla="*/ 2715904 w 3384644"/>
              <a:gd name="connsiteY7" fmla="*/ 968991 h 1070179"/>
              <a:gd name="connsiteX8" fmla="*/ 3152632 w 3384644"/>
              <a:gd name="connsiteY8" fmla="*/ 1064526 h 1070179"/>
              <a:gd name="connsiteX9" fmla="*/ 3384644 w 3384644"/>
              <a:gd name="connsiteY9" fmla="*/ 1050878 h 1070179"/>
              <a:gd name="connsiteX0" fmla="*/ 0 w 3384644"/>
              <a:gd name="connsiteY0" fmla="*/ 0 h 1070179"/>
              <a:gd name="connsiteX1" fmla="*/ 641445 w 3384644"/>
              <a:gd name="connsiteY1" fmla="*/ 354842 h 1070179"/>
              <a:gd name="connsiteX2" fmla="*/ 1078172 w 3384644"/>
              <a:gd name="connsiteY2" fmla="*/ 436728 h 1070179"/>
              <a:gd name="connsiteX3" fmla="*/ 1596788 w 3384644"/>
              <a:gd name="connsiteY3" fmla="*/ 218365 h 1070179"/>
              <a:gd name="connsiteX4" fmla="*/ 1787856 w 3384644"/>
              <a:gd name="connsiteY4" fmla="*/ 450376 h 1070179"/>
              <a:gd name="connsiteX5" fmla="*/ 2060812 w 3384644"/>
              <a:gd name="connsiteY5" fmla="*/ 313899 h 1070179"/>
              <a:gd name="connsiteX6" fmla="*/ 2361062 w 3384644"/>
              <a:gd name="connsiteY6" fmla="*/ 545911 h 1070179"/>
              <a:gd name="connsiteX7" fmla="*/ 2715904 w 3384644"/>
              <a:gd name="connsiteY7" fmla="*/ 968991 h 1070179"/>
              <a:gd name="connsiteX8" fmla="*/ 3152632 w 3384644"/>
              <a:gd name="connsiteY8" fmla="*/ 1064526 h 1070179"/>
              <a:gd name="connsiteX9" fmla="*/ 3384644 w 3384644"/>
              <a:gd name="connsiteY9" fmla="*/ 1050878 h 1070179"/>
              <a:gd name="connsiteX0" fmla="*/ 0 w 3384644"/>
              <a:gd name="connsiteY0" fmla="*/ 0 h 1070179"/>
              <a:gd name="connsiteX1" fmla="*/ 641445 w 3384644"/>
              <a:gd name="connsiteY1" fmla="*/ 354842 h 1070179"/>
              <a:gd name="connsiteX2" fmla="*/ 1078172 w 3384644"/>
              <a:gd name="connsiteY2" fmla="*/ 436728 h 1070179"/>
              <a:gd name="connsiteX3" fmla="*/ 1596788 w 3384644"/>
              <a:gd name="connsiteY3" fmla="*/ 218365 h 1070179"/>
              <a:gd name="connsiteX4" fmla="*/ 1787856 w 3384644"/>
              <a:gd name="connsiteY4" fmla="*/ 450376 h 1070179"/>
              <a:gd name="connsiteX5" fmla="*/ 2060812 w 3384644"/>
              <a:gd name="connsiteY5" fmla="*/ 313899 h 1070179"/>
              <a:gd name="connsiteX6" fmla="*/ 2361062 w 3384644"/>
              <a:gd name="connsiteY6" fmla="*/ 545911 h 1070179"/>
              <a:gd name="connsiteX7" fmla="*/ 2715904 w 3384644"/>
              <a:gd name="connsiteY7" fmla="*/ 968991 h 1070179"/>
              <a:gd name="connsiteX8" fmla="*/ 3152632 w 3384644"/>
              <a:gd name="connsiteY8" fmla="*/ 1064526 h 1070179"/>
              <a:gd name="connsiteX9" fmla="*/ 3384644 w 3384644"/>
              <a:gd name="connsiteY9" fmla="*/ 1050878 h 1070179"/>
              <a:gd name="connsiteX0" fmla="*/ 0 w 3384644"/>
              <a:gd name="connsiteY0" fmla="*/ 54599 h 1124778"/>
              <a:gd name="connsiteX1" fmla="*/ 641445 w 3384644"/>
              <a:gd name="connsiteY1" fmla="*/ 409441 h 1124778"/>
              <a:gd name="connsiteX2" fmla="*/ 1078172 w 3384644"/>
              <a:gd name="connsiteY2" fmla="*/ 491327 h 1124778"/>
              <a:gd name="connsiteX3" fmla="*/ 1774209 w 3384644"/>
              <a:gd name="connsiteY3" fmla="*/ 9 h 1124778"/>
              <a:gd name="connsiteX4" fmla="*/ 1787856 w 3384644"/>
              <a:gd name="connsiteY4" fmla="*/ 504975 h 1124778"/>
              <a:gd name="connsiteX5" fmla="*/ 2060812 w 3384644"/>
              <a:gd name="connsiteY5" fmla="*/ 368498 h 1124778"/>
              <a:gd name="connsiteX6" fmla="*/ 2361062 w 3384644"/>
              <a:gd name="connsiteY6" fmla="*/ 600510 h 1124778"/>
              <a:gd name="connsiteX7" fmla="*/ 2715904 w 3384644"/>
              <a:gd name="connsiteY7" fmla="*/ 1023590 h 1124778"/>
              <a:gd name="connsiteX8" fmla="*/ 3152632 w 3384644"/>
              <a:gd name="connsiteY8" fmla="*/ 1119125 h 1124778"/>
              <a:gd name="connsiteX9" fmla="*/ 3384644 w 3384644"/>
              <a:gd name="connsiteY9" fmla="*/ 1105477 h 1124778"/>
              <a:gd name="connsiteX0" fmla="*/ 0 w 3384644"/>
              <a:gd name="connsiteY0" fmla="*/ 60311 h 1130490"/>
              <a:gd name="connsiteX1" fmla="*/ 641445 w 3384644"/>
              <a:gd name="connsiteY1" fmla="*/ 415153 h 1130490"/>
              <a:gd name="connsiteX2" fmla="*/ 1078172 w 3384644"/>
              <a:gd name="connsiteY2" fmla="*/ 497039 h 1130490"/>
              <a:gd name="connsiteX3" fmla="*/ 1774209 w 3384644"/>
              <a:gd name="connsiteY3" fmla="*/ 5721 h 1130490"/>
              <a:gd name="connsiteX4" fmla="*/ 2169994 w 3384644"/>
              <a:gd name="connsiteY4" fmla="*/ 237732 h 1130490"/>
              <a:gd name="connsiteX5" fmla="*/ 2060812 w 3384644"/>
              <a:gd name="connsiteY5" fmla="*/ 374210 h 1130490"/>
              <a:gd name="connsiteX6" fmla="*/ 2361062 w 3384644"/>
              <a:gd name="connsiteY6" fmla="*/ 606222 h 1130490"/>
              <a:gd name="connsiteX7" fmla="*/ 2715904 w 3384644"/>
              <a:gd name="connsiteY7" fmla="*/ 1029302 h 1130490"/>
              <a:gd name="connsiteX8" fmla="*/ 3152632 w 3384644"/>
              <a:gd name="connsiteY8" fmla="*/ 1124837 h 1130490"/>
              <a:gd name="connsiteX9" fmla="*/ 3384644 w 3384644"/>
              <a:gd name="connsiteY9" fmla="*/ 1111189 h 1130490"/>
              <a:gd name="connsiteX0" fmla="*/ 0 w 3384644"/>
              <a:gd name="connsiteY0" fmla="*/ 60468 h 1130647"/>
              <a:gd name="connsiteX1" fmla="*/ 641445 w 3384644"/>
              <a:gd name="connsiteY1" fmla="*/ 415310 h 1130647"/>
              <a:gd name="connsiteX2" fmla="*/ 1078172 w 3384644"/>
              <a:gd name="connsiteY2" fmla="*/ 497196 h 1130647"/>
              <a:gd name="connsiteX3" fmla="*/ 1774209 w 3384644"/>
              <a:gd name="connsiteY3" fmla="*/ 5878 h 1130647"/>
              <a:gd name="connsiteX4" fmla="*/ 2169994 w 3384644"/>
              <a:gd name="connsiteY4" fmla="*/ 237889 h 1130647"/>
              <a:gd name="connsiteX5" fmla="*/ 2279177 w 3384644"/>
              <a:gd name="connsiteY5" fmla="*/ 415311 h 1130647"/>
              <a:gd name="connsiteX6" fmla="*/ 2361062 w 3384644"/>
              <a:gd name="connsiteY6" fmla="*/ 606379 h 1130647"/>
              <a:gd name="connsiteX7" fmla="*/ 2715904 w 3384644"/>
              <a:gd name="connsiteY7" fmla="*/ 1029459 h 1130647"/>
              <a:gd name="connsiteX8" fmla="*/ 3152632 w 3384644"/>
              <a:gd name="connsiteY8" fmla="*/ 1124994 h 1130647"/>
              <a:gd name="connsiteX9" fmla="*/ 3384644 w 3384644"/>
              <a:gd name="connsiteY9" fmla="*/ 1111346 h 1130647"/>
              <a:gd name="connsiteX0" fmla="*/ 0 w 3384644"/>
              <a:gd name="connsiteY0" fmla="*/ 55584 h 1125763"/>
              <a:gd name="connsiteX1" fmla="*/ 641445 w 3384644"/>
              <a:gd name="connsiteY1" fmla="*/ 410426 h 1125763"/>
              <a:gd name="connsiteX2" fmla="*/ 1187354 w 3384644"/>
              <a:gd name="connsiteY2" fmla="*/ 328539 h 1125763"/>
              <a:gd name="connsiteX3" fmla="*/ 1774209 w 3384644"/>
              <a:gd name="connsiteY3" fmla="*/ 994 h 1125763"/>
              <a:gd name="connsiteX4" fmla="*/ 2169994 w 3384644"/>
              <a:gd name="connsiteY4" fmla="*/ 233005 h 1125763"/>
              <a:gd name="connsiteX5" fmla="*/ 2279177 w 3384644"/>
              <a:gd name="connsiteY5" fmla="*/ 410427 h 1125763"/>
              <a:gd name="connsiteX6" fmla="*/ 2361062 w 3384644"/>
              <a:gd name="connsiteY6" fmla="*/ 601495 h 1125763"/>
              <a:gd name="connsiteX7" fmla="*/ 2715904 w 3384644"/>
              <a:gd name="connsiteY7" fmla="*/ 1024575 h 1125763"/>
              <a:gd name="connsiteX8" fmla="*/ 3152632 w 3384644"/>
              <a:gd name="connsiteY8" fmla="*/ 1120110 h 1125763"/>
              <a:gd name="connsiteX9" fmla="*/ 3384644 w 3384644"/>
              <a:gd name="connsiteY9" fmla="*/ 1106462 h 1125763"/>
              <a:gd name="connsiteX0" fmla="*/ 0 w 3384644"/>
              <a:gd name="connsiteY0" fmla="*/ 55584 h 1125763"/>
              <a:gd name="connsiteX1" fmla="*/ 641445 w 3384644"/>
              <a:gd name="connsiteY1" fmla="*/ 410426 h 1125763"/>
              <a:gd name="connsiteX2" fmla="*/ 1187354 w 3384644"/>
              <a:gd name="connsiteY2" fmla="*/ 328539 h 1125763"/>
              <a:gd name="connsiteX3" fmla="*/ 1774209 w 3384644"/>
              <a:gd name="connsiteY3" fmla="*/ 994 h 1125763"/>
              <a:gd name="connsiteX4" fmla="*/ 2169994 w 3384644"/>
              <a:gd name="connsiteY4" fmla="*/ 233005 h 1125763"/>
              <a:gd name="connsiteX5" fmla="*/ 2279177 w 3384644"/>
              <a:gd name="connsiteY5" fmla="*/ 410427 h 1125763"/>
              <a:gd name="connsiteX6" fmla="*/ 2361062 w 3384644"/>
              <a:gd name="connsiteY6" fmla="*/ 601495 h 1125763"/>
              <a:gd name="connsiteX7" fmla="*/ 2715904 w 3384644"/>
              <a:gd name="connsiteY7" fmla="*/ 1024575 h 1125763"/>
              <a:gd name="connsiteX8" fmla="*/ 3152632 w 3384644"/>
              <a:gd name="connsiteY8" fmla="*/ 1120110 h 1125763"/>
              <a:gd name="connsiteX9" fmla="*/ 3384644 w 3384644"/>
              <a:gd name="connsiteY9" fmla="*/ 1106462 h 1125763"/>
              <a:gd name="connsiteX0" fmla="*/ 0 w 3384644"/>
              <a:gd name="connsiteY0" fmla="*/ 56977 h 1127156"/>
              <a:gd name="connsiteX1" fmla="*/ 641445 w 3384644"/>
              <a:gd name="connsiteY1" fmla="*/ 411819 h 1127156"/>
              <a:gd name="connsiteX2" fmla="*/ 1187354 w 3384644"/>
              <a:gd name="connsiteY2" fmla="*/ 329932 h 1127156"/>
              <a:gd name="connsiteX3" fmla="*/ 1774209 w 3384644"/>
              <a:gd name="connsiteY3" fmla="*/ 2387 h 1127156"/>
              <a:gd name="connsiteX4" fmla="*/ 2292824 w 3384644"/>
              <a:gd name="connsiteY4" fmla="*/ 193455 h 1127156"/>
              <a:gd name="connsiteX5" fmla="*/ 2279177 w 3384644"/>
              <a:gd name="connsiteY5" fmla="*/ 411820 h 1127156"/>
              <a:gd name="connsiteX6" fmla="*/ 2361062 w 3384644"/>
              <a:gd name="connsiteY6" fmla="*/ 602888 h 1127156"/>
              <a:gd name="connsiteX7" fmla="*/ 2715904 w 3384644"/>
              <a:gd name="connsiteY7" fmla="*/ 1025968 h 1127156"/>
              <a:gd name="connsiteX8" fmla="*/ 3152632 w 3384644"/>
              <a:gd name="connsiteY8" fmla="*/ 1121503 h 1127156"/>
              <a:gd name="connsiteX9" fmla="*/ 3384644 w 3384644"/>
              <a:gd name="connsiteY9" fmla="*/ 1107855 h 1127156"/>
              <a:gd name="connsiteX0" fmla="*/ 0 w 3384644"/>
              <a:gd name="connsiteY0" fmla="*/ 56977 h 1127156"/>
              <a:gd name="connsiteX1" fmla="*/ 641445 w 3384644"/>
              <a:gd name="connsiteY1" fmla="*/ 411819 h 1127156"/>
              <a:gd name="connsiteX2" fmla="*/ 1187354 w 3384644"/>
              <a:gd name="connsiteY2" fmla="*/ 329932 h 1127156"/>
              <a:gd name="connsiteX3" fmla="*/ 1774209 w 3384644"/>
              <a:gd name="connsiteY3" fmla="*/ 2387 h 1127156"/>
              <a:gd name="connsiteX4" fmla="*/ 2292824 w 3384644"/>
              <a:gd name="connsiteY4" fmla="*/ 193455 h 1127156"/>
              <a:gd name="connsiteX5" fmla="*/ 2279177 w 3384644"/>
              <a:gd name="connsiteY5" fmla="*/ 411820 h 1127156"/>
              <a:gd name="connsiteX6" fmla="*/ 2702256 w 3384644"/>
              <a:gd name="connsiteY6" fmla="*/ 534649 h 1127156"/>
              <a:gd name="connsiteX7" fmla="*/ 2715904 w 3384644"/>
              <a:gd name="connsiteY7" fmla="*/ 1025968 h 1127156"/>
              <a:gd name="connsiteX8" fmla="*/ 3152632 w 3384644"/>
              <a:gd name="connsiteY8" fmla="*/ 1121503 h 1127156"/>
              <a:gd name="connsiteX9" fmla="*/ 3384644 w 3384644"/>
              <a:gd name="connsiteY9" fmla="*/ 1107855 h 1127156"/>
              <a:gd name="connsiteX0" fmla="*/ 0 w 3384644"/>
              <a:gd name="connsiteY0" fmla="*/ 56620 h 1126799"/>
              <a:gd name="connsiteX1" fmla="*/ 641445 w 3384644"/>
              <a:gd name="connsiteY1" fmla="*/ 411462 h 1126799"/>
              <a:gd name="connsiteX2" fmla="*/ 1187354 w 3384644"/>
              <a:gd name="connsiteY2" fmla="*/ 329575 h 1126799"/>
              <a:gd name="connsiteX3" fmla="*/ 1774209 w 3384644"/>
              <a:gd name="connsiteY3" fmla="*/ 2030 h 1126799"/>
              <a:gd name="connsiteX4" fmla="*/ 2292824 w 3384644"/>
              <a:gd name="connsiteY4" fmla="*/ 193098 h 1126799"/>
              <a:gd name="connsiteX5" fmla="*/ 2374711 w 3384644"/>
              <a:gd name="connsiteY5" fmla="*/ 234042 h 1126799"/>
              <a:gd name="connsiteX6" fmla="*/ 2702256 w 3384644"/>
              <a:gd name="connsiteY6" fmla="*/ 534292 h 1126799"/>
              <a:gd name="connsiteX7" fmla="*/ 2715904 w 3384644"/>
              <a:gd name="connsiteY7" fmla="*/ 1025611 h 1126799"/>
              <a:gd name="connsiteX8" fmla="*/ 3152632 w 3384644"/>
              <a:gd name="connsiteY8" fmla="*/ 1121146 h 1126799"/>
              <a:gd name="connsiteX9" fmla="*/ 3384644 w 3384644"/>
              <a:gd name="connsiteY9" fmla="*/ 1107498 h 1126799"/>
              <a:gd name="connsiteX0" fmla="*/ 0 w 3643952"/>
              <a:gd name="connsiteY0" fmla="*/ 464023 h 1631930"/>
              <a:gd name="connsiteX1" fmla="*/ 641445 w 3643952"/>
              <a:gd name="connsiteY1" fmla="*/ 818865 h 1631930"/>
              <a:gd name="connsiteX2" fmla="*/ 1187354 w 3643952"/>
              <a:gd name="connsiteY2" fmla="*/ 736978 h 1631930"/>
              <a:gd name="connsiteX3" fmla="*/ 1774209 w 3643952"/>
              <a:gd name="connsiteY3" fmla="*/ 409433 h 1631930"/>
              <a:gd name="connsiteX4" fmla="*/ 2292824 w 3643952"/>
              <a:gd name="connsiteY4" fmla="*/ 600501 h 1631930"/>
              <a:gd name="connsiteX5" fmla="*/ 2374711 w 3643952"/>
              <a:gd name="connsiteY5" fmla="*/ 641445 h 1631930"/>
              <a:gd name="connsiteX6" fmla="*/ 2702256 w 3643952"/>
              <a:gd name="connsiteY6" fmla="*/ 941695 h 1631930"/>
              <a:gd name="connsiteX7" fmla="*/ 2715904 w 3643952"/>
              <a:gd name="connsiteY7" fmla="*/ 1433014 h 1631930"/>
              <a:gd name="connsiteX8" fmla="*/ 3152632 w 3643952"/>
              <a:gd name="connsiteY8" fmla="*/ 1528549 h 1631930"/>
              <a:gd name="connsiteX9" fmla="*/ 3643952 w 3643952"/>
              <a:gd name="connsiteY9" fmla="*/ 0 h 1631930"/>
              <a:gd name="connsiteX0" fmla="*/ 0 w 3643952"/>
              <a:gd name="connsiteY0" fmla="*/ 1015598 h 2041086"/>
              <a:gd name="connsiteX1" fmla="*/ 641445 w 3643952"/>
              <a:gd name="connsiteY1" fmla="*/ 1370440 h 2041086"/>
              <a:gd name="connsiteX2" fmla="*/ 1187354 w 3643952"/>
              <a:gd name="connsiteY2" fmla="*/ 1288553 h 2041086"/>
              <a:gd name="connsiteX3" fmla="*/ 1774209 w 3643952"/>
              <a:gd name="connsiteY3" fmla="*/ 961008 h 2041086"/>
              <a:gd name="connsiteX4" fmla="*/ 2292824 w 3643952"/>
              <a:gd name="connsiteY4" fmla="*/ 1152076 h 2041086"/>
              <a:gd name="connsiteX5" fmla="*/ 2374711 w 3643952"/>
              <a:gd name="connsiteY5" fmla="*/ 1193020 h 2041086"/>
              <a:gd name="connsiteX6" fmla="*/ 2702256 w 3643952"/>
              <a:gd name="connsiteY6" fmla="*/ 1493270 h 2041086"/>
              <a:gd name="connsiteX7" fmla="*/ 2715904 w 3643952"/>
              <a:gd name="connsiteY7" fmla="*/ 1984589 h 2041086"/>
              <a:gd name="connsiteX8" fmla="*/ 3125337 w 3643952"/>
              <a:gd name="connsiteY8" fmla="*/ 46608 h 2041086"/>
              <a:gd name="connsiteX9" fmla="*/ 3643952 w 3643952"/>
              <a:gd name="connsiteY9" fmla="*/ 551575 h 2041086"/>
              <a:gd name="connsiteX0" fmla="*/ 0 w 3643952"/>
              <a:gd name="connsiteY0" fmla="*/ 1030136 h 1549555"/>
              <a:gd name="connsiteX1" fmla="*/ 641445 w 3643952"/>
              <a:gd name="connsiteY1" fmla="*/ 1384978 h 1549555"/>
              <a:gd name="connsiteX2" fmla="*/ 1187354 w 3643952"/>
              <a:gd name="connsiteY2" fmla="*/ 1303091 h 1549555"/>
              <a:gd name="connsiteX3" fmla="*/ 1774209 w 3643952"/>
              <a:gd name="connsiteY3" fmla="*/ 975546 h 1549555"/>
              <a:gd name="connsiteX4" fmla="*/ 2292824 w 3643952"/>
              <a:gd name="connsiteY4" fmla="*/ 1166614 h 1549555"/>
              <a:gd name="connsiteX5" fmla="*/ 2374711 w 3643952"/>
              <a:gd name="connsiteY5" fmla="*/ 1207558 h 1549555"/>
              <a:gd name="connsiteX6" fmla="*/ 2702256 w 3643952"/>
              <a:gd name="connsiteY6" fmla="*/ 1507808 h 1549555"/>
              <a:gd name="connsiteX7" fmla="*/ 2797791 w 3643952"/>
              <a:gd name="connsiteY7" fmla="*/ 170327 h 1549555"/>
              <a:gd name="connsiteX8" fmla="*/ 3125337 w 3643952"/>
              <a:gd name="connsiteY8" fmla="*/ 61146 h 1549555"/>
              <a:gd name="connsiteX9" fmla="*/ 3643952 w 3643952"/>
              <a:gd name="connsiteY9" fmla="*/ 566113 h 1549555"/>
              <a:gd name="connsiteX0" fmla="*/ 0 w 3643952"/>
              <a:gd name="connsiteY0" fmla="*/ 1004984 h 1375826"/>
              <a:gd name="connsiteX1" fmla="*/ 641445 w 3643952"/>
              <a:gd name="connsiteY1" fmla="*/ 1359826 h 1375826"/>
              <a:gd name="connsiteX2" fmla="*/ 1187354 w 3643952"/>
              <a:gd name="connsiteY2" fmla="*/ 1277939 h 1375826"/>
              <a:gd name="connsiteX3" fmla="*/ 1774209 w 3643952"/>
              <a:gd name="connsiteY3" fmla="*/ 950394 h 1375826"/>
              <a:gd name="connsiteX4" fmla="*/ 2292824 w 3643952"/>
              <a:gd name="connsiteY4" fmla="*/ 1141462 h 1375826"/>
              <a:gd name="connsiteX5" fmla="*/ 2374711 w 3643952"/>
              <a:gd name="connsiteY5" fmla="*/ 1182406 h 1375826"/>
              <a:gd name="connsiteX6" fmla="*/ 2988859 w 3643952"/>
              <a:gd name="connsiteY6" fmla="*/ 977689 h 1375826"/>
              <a:gd name="connsiteX7" fmla="*/ 2797791 w 3643952"/>
              <a:gd name="connsiteY7" fmla="*/ 145175 h 1375826"/>
              <a:gd name="connsiteX8" fmla="*/ 3125337 w 3643952"/>
              <a:gd name="connsiteY8" fmla="*/ 35994 h 1375826"/>
              <a:gd name="connsiteX9" fmla="*/ 3643952 w 3643952"/>
              <a:gd name="connsiteY9" fmla="*/ 540961 h 1375826"/>
              <a:gd name="connsiteX0" fmla="*/ 0 w 3643952"/>
              <a:gd name="connsiteY0" fmla="*/ 998577 h 1369419"/>
              <a:gd name="connsiteX1" fmla="*/ 641445 w 3643952"/>
              <a:gd name="connsiteY1" fmla="*/ 1353419 h 1369419"/>
              <a:gd name="connsiteX2" fmla="*/ 1187354 w 3643952"/>
              <a:gd name="connsiteY2" fmla="*/ 1271532 h 1369419"/>
              <a:gd name="connsiteX3" fmla="*/ 1774209 w 3643952"/>
              <a:gd name="connsiteY3" fmla="*/ 943987 h 1369419"/>
              <a:gd name="connsiteX4" fmla="*/ 2292824 w 3643952"/>
              <a:gd name="connsiteY4" fmla="*/ 1135055 h 1369419"/>
              <a:gd name="connsiteX5" fmla="*/ 2374711 w 3643952"/>
              <a:gd name="connsiteY5" fmla="*/ 1175999 h 1369419"/>
              <a:gd name="connsiteX6" fmla="*/ 2866029 w 3643952"/>
              <a:gd name="connsiteY6" fmla="*/ 793861 h 1369419"/>
              <a:gd name="connsiteX7" fmla="*/ 2797791 w 3643952"/>
              <a:gd name="connsiteY7" fmla="*/ 138768 h 1369419"/>
              <a:gd name="connsiteX8" fmla="*/ 3125337 w 3643952"/>
              <a:gd name="connsiteY8" fmla="*/ 29587 h 1369419"/>
              <a:gd name="connsiteX9" fmla="*/ 3643952 w 3643952"/>
              <a:gd name="connsiteY9" fmla="*/ 534554 h 1369419"/>
              <a:gd name="connsiteX0" fmla="*/ 0 w 3643952"/>
              <a:gd name="connsiteY0" fmla="*/ 1275189 h 1646031"/>
              <a:gd name="connsiteX1" fmla="*/ 641445 w 3643952"/>
              <a:gd name="connsiteY1" fmla="*/ 1630031 h 1646031"/>
              <a:gd name="connsiteX2" fmla="*/ 1187354 w 3643952"/>
              <a:gd name="connsiteY2" fmla="*/ 1548144 h 1646031"/>
              <a:gd name="connsiteX3" fmla="*/ 1774209 w 3643952"/>
              <a:gd name="connsiteY3" fmla="*/ 1220599 h 1646031"/>
              <a:gd name="connsiteX4" fmla="*/ 2292824 w 3643952"/>
              <a:gd name="connsiteY4" fmla="*/ 1411667 h 1646031"/>
              <a:gd name="connsiteX5" fmla="*/ 2374711 w 3643952"/>
              <a:gd name="connsiteY5" fmla="*/ 1452611 h 1646031"/>
              <a:gd name="connsiteX6" fmla="*/ 2866029 w 3643952"/>
              <a:gd name="connsiteY6" fmla="*/ 1070473 h 1646031"/>
              <a:gd name="connsiteX7" fmla="*/ 2374711 w 3643952"/>
              <a:gd name="connsiteY7" fmla="*/ 33243 h 1646031"/>
              <a:gd name="connsiteX8" fmla="*/ 3125337 w 3643952"/>
              <a:gd name="connsiteY8" fmla="*/ 306199 h 1646031"/>
              <a:gd name="connsiteX9" fmla="*/ 3643952 w 3643952"/>
              <a:gd name="connsiteY9" fmla="*/ 811166 h 1646031"/>
              <a:gd name="connsiteX0" fmla="*/ 0 w 3643952"/>
              <a:gd name="connsiteY0" fmla="*/ 1522190 h 1893032"/>
              <a:gd name="connsiteX1" fmla="*/ 641445 w 3643952"/>
              <a:gd name="connsiteY1" fmla="*/ 1877032 h 1893032"/>
              <a:gd name="connsiteX2" fmla="*/ 1187354 w 3643952"/>
              <a:gd name="connsiteY2" fmla="*/ 1795145 h 1893032"/>
              <a:gd name="connsiteX3" fmla="*/ 1774209 w 3643952"/>
              <a:gd name="connsiteY3" fmla="*/ 1467600 h 1893032"/>
              <a:gd name="connsiteX4" fmla="*/ 2292824 w 3643952"/>
              <a:gd name="connsiteY4" fmla="*/ 1658668 h 1893032"/>
              <a:gd name="connsiteX5" fmla="*/ 2374711 w 3643952"/>
              <a:gd name="connsiteY5" fmla="*/ 1699612 h 1893032"/>
              <a:gd name="connsiteX6" fmla="*/ 2866029 w 3643952"/>
              <a:gd name="connsiteY6" fmla="*/ 1317474 h 1893032"/>
              <a:gd name="connsiteX7" fmla="*/ 2374711 w 3643952"/>
              <a:gd name="connsiteY7" fmla="*/ 280244 h 1893032"/>
              <a:gd name="connsiteX8" fmla="*/ 3166281 w 3643952"/>
              <a:gd name="connsiteY8" fmla="*/ 48232 h 1893032"/>
              <a:gd name="connsiteX9" fmla="*/ 3643952 w 3643952"/>
              <a:gd name="connsiteY9" fmla="*/ 1058167 h 1893032"/>
              <a:gd name="connsiteX0" fmla="*/ 0 w 3248167"/>
              <a:gd name="connsiteY0" fmla="*/ 1501253 h 1872095"/>
              <a:gd name="connsiteX1" fmla="*/ 641445 w 3248167"/>
              <a:gd name="connsiteY1" fmla="*/ 1856095 h 1872095"/>
              <a:gd name="connsiteX2" fmla="*/ 1187354 w 3248167"/>
              <a:gd name="connsiteY2" fmla="*/ 1774208 h 1872095"/>
              <a:gd name="connsiteX3" fmla="*/ 1774209 w 3248167"/>
              <a:gd name="connsiteY3" fmla="*/ 1446663 h 1872095"/>
              <a:gd name="connsiteX4" fmla="*/ 2292824 w 3248167"/>
              <a:gd name="connsiteY4" fmla="*/ 1637731 h 1872095"/>
              <a:gd name="connsiteX5" fmla="*/ 2374711 w 3248167"/>
              <a:gd name="connsiteY5" fmla="*/ 1678675 h 1872095"/>
              <a:gd name="connsiteX6" fmla="*/ 2866029 w 3248167"/>
              <a:gd name="connsiteY6" fmla="*/ 1296537 h 1872095"/>
              <a:gd name="connsiteX7" fmla="*/ 2374711 w 3248167"/>
              <a:gd name="connsiteY7" fmla="*/ 259307 h 1872095"/>
              <a:gd name="connsiteX8" fmla="*/ 3166281 w 3248167"/>
              <a:gd name="connsiteY8" fmla="*/ 27295 h 1872095"/>
              <a:gd name="connsiteX9" fmla="*/ 3248167 w 3248167"/>
              <a:gd name="connsiteY9" fmla="*/ 0 h 1872095"/>
              <a:gd name="connsiteX0" fmla="*/ 0 w 3848669"/>
              <a:gd name="connsiteY0" fmla="*/ 1485347 h 1856189"/>
              <a:gd name="connsiteX1" fmla="*/ 641445 w 3848669"/>
              <a:gd name="connsiteY1" fmla="*/ 1840189 h 1856189"/>
              <a:gd name="connsiteX2" fmla="*/ 1187354 w 3848669"/>
              <a:gd name="connsiteY2" fmla="*/ 1758302 h 1856189"/>
              <a:gd name="connsiteX3" fmla="*/ 1774209 w 3848669"/>
              <a:gd name="connsiteY3" fmla="*/ 1430757 h 1856189"/>
              <a:gd name="connsiteX4" fmla="*/ 2292824 w 3848669"/>
              <a:gd name="connsiteY4" fmla="*/ 1621825 h 1856189"/>
              <a:gd name="connsiteX5" fmla="*/ 2374711 w 3848669"/>
              <a:gd name="connsiteY5" fmla="*/ 1662769 h 1856189"/>
              <a:gd name="connsiteX6" fmla="*/ 2866029 w 3848669"/>
              <a:gd name="connsiteY6" fmla="*/ 1280631 h 1856189"/>
              <a:gd name="connsiteX7" fmla="*/ 2374711 w 3848669"/>
              <a:gd name="connsiteY7" fmla="*/ 243401 h 1856189"/>
              <a:gd name="connsiteX8" fmla="*/ 3166281 w 3848669"/>
              <a:gd name="connsiteY8" fmla="*/ 11389 h 1856189"/>
              <a:gd name="connsiteX9" fmla="*/ 3848669 w 3848669"/>
              <a:gd name="connsiteY9" fmla="*/ 25037 h 1856189"/>
              <a:gd name="connsiteX0" fmla="*/ 0 w 3848669"/>
              <a:gd name="connsiteY0" fmla="*/ 1485347 h 1851352"/>
              <a:gd name="connsiteX1" fmla="*/ 641445 w 3848669"/>
              <a:gd name="connsiteY1" fmla="*/ 1840189 h 1851352"/>
              <a:gd name="connsiteX2" fmla="*/ 1187354 w 3848669"/>
              <a:gd name="connsiteY2" fmla="*/ 1758302 h 1851352"/>
              <a:gd name="connsiteX3" fmla="*/ 2047164 w 3848669"/>
              <a:gd name="connsiteY3" fmla="*/ 1717360 h 1851352"/>
              <a:gd name="connsiteX4" fmla="*/ 2292824 w 3848669"/>
              <a:gd name="connsiteY4" fmla="*/ 1621825 h 1851352"/>
              <a:gd name="connsiteX5" fmla="*/ 2374711 w 3848669"/>
              <a:gd name="connsiteY5" fmla="*/ 1662769 h 1851352"/>
              <a:gd name="connsiteX6" fmla="*/ 2866029 w 3848669"/>
              <a:gd name="connsiteY6" fmla="*/ 1280631 h 1851352"/>
              <a:gd name="connsiteX7" fmla="*/ 2374711 w 3848669"/>
              <a:gd name="connsiteY7" fmla="*/ 243401 h 1851352"/>
              <a:gd name="connsiteX8" fmla="*/ 3166281 w 3848669"/>
              <a:gd name="connsiteY8" fmla="*/ 11389 h 1851352"/>
              <a:gd name="connsiteX9" fmla="*/ 3848669 w 3848669"/>
              <a:gd name="connsiteY9" fmla="*/ 25037 h 1851352"/>
              <a:gd name="connsiteX0" fmla="*/ 0 w 3848669"/>
              <a:gd name="connsiteY0" fmla="*/ 1520613 h 1886618"/>
              <a:gd name="connsiteX1" fmla="*/ 641445 w 3848669"/>
              <a:gd name="connsiteY1" fmla="*/ 1875455 h 1886618"/>
              <a:gd name="connsiteX2" fmla="*/ 1187354 w 3848669"/>
              <a:gd name="connsiteY2" fmla="*/ 1793568 h 1886618"/>
              <a:gd name="connsiteX3" fmla="*/ 2047164 w 3848669"/>
              <a:gd name="connsiteY3" fmla="*/ 1752626 h 1886618"/>
              <a:gd name="connsiteX4" fmla="*/ 2292824 w 3848669"/>
              <a:gd name="connsiteY4" fmla="*/ 1657091 h 1886618"/>
              <a:gd name="connsiteX5" fmla="*/ 2374711 w 3848669"/>
              <a:gd name="connsiteY5" fmla="*/ 1698035 h 1886618"/>
              <a:gd name="connsiteX6" fmla="*/ 2866029 w 3848669"/>
              <a:gd name="connsiteY6" fmla="*/ 1315897 h 1886618"/>
              <a:gd name="connsiteX7" fmla="*/ 2320120 w 3848669"/>
              <a:gd name="connsiteY7" fmla="*/ 769986 h 1886618"/>
              <a:gd name="connsiteX8" fmla="*/ 3166281 w 3848669"/>
              <a:gd name="connsiteY8" fmla="*/ 46655 h 1886618"/>
              <a:gd name="connsiteX9" fmla="*/ 3848669 w 3848669"/>
              <a:gd name="connsiteY9" fmla="*/ 60303 h 1886618"/>
              <a:gd name="connsiteX0" fmla="*/ 0 w 3848669"/>
              <a:gd name="connsiteY0" fmla="*/ 1460310 h 1826315"/>
              <a:gd name="connsiteX1" fmla="*/ 641445 w 3848669"/>
              <a:gd name="connsiteY1" fmla="*/ 1815152 h 1826315"/>
              <a:gd name="connsiteX2" fmla="*/ 1187354 w 3848669"/>
              <a:gd name="connsiteY2" fmla="*/ 1733265 h 1826315"/>
              <a:gd name="connsiteX3" fmla="*/ 2047164 w 3848669"/>
              <a:gd name="connsiteY3" fmla="*/ 1692323 h 1826315"/>
              <a:gd name="connsiteX4" fmla="*/ 2292824 w 3848669"/>
              <a:gd name="connsiteY4" fmla="*/ 1596788 h 1826315"/>
              <a:gd name="connsiteX5" fmla="*/ 2374711 w 3848669"/>
              <a:gd name="connsiteY5" fmla="*/ 1637732 h 1826315"/>
              <a:gd name="connsiteX6" fmla="*/ 2866029 w 3848669"/>
              <a:gd name="connsiteY6" fmla="*/ 1255594 h 1826315"/>
              <a:gd name="connsiteX7" fmla="*/ 2320120 w 3848669"/>
              <a:gd name="connsiteY7" fmla="*/ 709683 h 1826315"/>
              <a:gd name="connsiteX8" fmla="*/ 3098042 w 3848669"/>
              <a:gd name="connsiteY8" fmla="*/ 423081 h 1826315"/>
              <a:gd name="connsiteX9" fmla="*/ 3848669 w 3848669"/>
              <a:gd name="connsiteY9" fmla="*/ 0 h 1826315"/>
              <a:gd name="connsiteX0" fmla="*/ 0 w 3835021"/>
              <a:gd name="connsiteY0" fmla="*/ 1041926 h 1407931"/>
              <a:gd name="connsiteX1" fmla="*/ 641445 w 3835021"/>
              <a:gd name="connsiteY1" fmla="*/ 1396768 h 1407931"/>
              <a:gd name="connsiteX2" fmla="*/ 1187354 w 3835021"/>
              <a:gd name="connsiteY2" fmla="*/ 1314881 h 1407931"/>
              <a:gd name="connsiteX3" fmla="*/ 2047164 w 3835021"/>
              <a:gd name="connsiteY3" fmla="*/ 1273939 h 1407931"/>
              <a:gd name="connsiteX4" fmla="*/ 2292824 w 3835021"/>
              <a:gd name="connsiteY4" fmla="*/ 1178404 h 1407931"/>
              <a:gd name="connsiteX5" fmla="*/ 2374711 w 3835021"/>
              <a:gd name="connsiteY5" fmla="*/ 1219348 h 1407931"/>
              <a:gd name="connsiteX6" fmla="*/ 2866029 w 3835021"/>
              <a:gd name="connsiteY6" fmla="*/ 837210 h 1407931"/>
              <a:gd name="connsiteX7" fmla="*/ 2320120 w 3835021"/>
              <a:gd name="connsiteY7" fmla="*/ 291299 h 1407931"/>
              <a:gd name="connsiteX8" fmla="*/ 3098042 w 3835021"/>
              <a:gd name="connsiteY8" fmla="*/ 4697 h 1407931"/>
              <a:gd name="connsiteX9" fmla="*/ 3835021 w 3835021"/>
              <a:gd name="connsiteY9" fmla="*/ 100231 h 1407931"/>
              <a:gd name="connsiteX0" fmla="*/ 0 w 3835021"/>
              <a:gd name="connsiteY0" fmla="*/ 1041926 h 1434506"/>
              <a:gd name="connsiteX1" fmla="*/ 641445 w 3835021"/>
              <a:gd name="connsiteY1" fmla="*/ 1396768 h 1434506"/>
              <a:gd name="connsiteX2" fmla="*/ 1119115 w 3835021"/>
              <a:gd name="connsiteY2" fmla="*/ 1410416 h 1434506"/>
              <a:gd name="connsiteX3" fmla="*/ 2047164 w 3835021"/>
              <a:gd name="connsiteY3" fmla="*/ 1273939 h 1434506"/>
              <a:gd name="connsiteX4" fmla="*/ 2292824 w 3835021"/>
              <a:gd name="connsiteY4" fmla="*/ 1178404 h 1434506"/>
              <a:gd name="connsiteX5" fmla="*/ 2374711 w 3835021"/>
              <a:gd name="connsiteY5" fmla="*/ 1219348 h 1434506"/>
              <a:gd name="connsiteX6" fmla="*/ 2866029 w 3835021"/>
              <a:gd name="connsiteY6" fmla="*/ 837210 h 1434506"/>
              <a:gd name="connsiteX7" fmla="*/ 2320120 w 3835021"/>
              <a:gd name="connsiteY7" fmla="*/ 291299 h 1434506"/>
              <a:gd name="connsiteX8" fmla="*/ 3098042 w 3835021"/>
              <a:gd name="connsiteY8" fmla="*/ 4697 h 1434506"/>
              <a:gd name="connsiteX9" fmla="*/ 3835021 w 3835021"/>
              <a:gd name="connsiteY9" fmla="*/ 100231 h 1434506"/>
              <a:gd name="connsiteX0" fmla="*/ 0 w 3835021"/>
              <a:gd name="connsiteY0" fmla="*/ 1041926 h 1451161"/>
              <a:gd name="connsiteX1" fmla="*/ 641445 w 3835021"/>
              <a:gd name="connsiteY1" fmla="*/ 1396768 h 1451161"/>
              <a:gd name="connsiteX2" fmla="*/ 1528547 w 3835021"/>
              <a:gd name="connsiteY2" fmla="*/ 1437712 h 1451161"/>
              <a:gd name="connsiteX3" fmla="*/ 2047164 w 3835021"/>
              <a:gd name="connsiteY3" fmla="*/ 1273939 h 1451161"/>
              <a:gd name="connsiteX4" fmla="*/ 2292824 w 3835021"/>
              <a:gd name="connsiteY4" fmla="*/ 1178404 h 1451161"/>
              <a:gd name="connsiteX5" fmla="*/ 2374711 w 3835021"/>
              <a:gd name="connsiteY5" fmla="*/ 1219348 h 1451161"/>
              <a:gd name="connsiteX6" fmla="*/ 2866029 w 3835021"/>
              <a:gd name="connsiteY6" fmla="*/ 837210 h 1451161"/>
              <a:gd name="connsiteX7" fmla="*/ 2320120 w 3835021"/>
              <a:gd name="connsiteY7" fmla="*/ 291299 h 1451161"/>
              <a:gd name="connsiteX8" fmla="*/ 3098042 w 3835021"/>
              <a:gd name="connsiteY8" fmla="*/ 4697 h 1451161"/>
              <a:gd name="connsiteX9" fmla="*/ 3835021 w 3835021"/>
              <a:gd name="connsiteY9" fmla="*/ 100231 h 1451161"/>
              <a:gd name="connsiteX0" fmla="*/ 0 w 3835021"/>
              <a:gd name="connsiteY0" fmla="*/ 1041926 h 1444286"/>
              <a:gd name="connsiteX1" fmla="*/ 641445 w 3835021"/>
              <a:gd name="connsiteY1" fmla="*/ 1396768 h 1444286"/>
              <a:gd name="connsiteX2" fmla="*/ 1528547 w 3835021"/>
              <a:gd name="connsiteY2" fmla="*/ 1437712 h 1444286"/>
              <a:gd name="connsiteX3" fmla="*/ 2129050 w 3835021"/>
              <a:gd name="connsiteY3" fmla="*/ 1369473 h 1444286"/>
              <a:gd name="connsiteX4" fmla="*/ 2292824 w 3835021"/>
              <a:gd name="connsiteY4" fmla="*/ 1178404 h 1444286"/>
              <a:gd name="connsiteX5" fmla="*/ 2374711 w 3835021"/>
              <a:gd name="connsiteY5" fmla="*/ 1219348 h 1444286"/>
              <a:gd name="connsiteX6" fmla="*/ 2866029 w 3835021"/>
              <a:gd name="connsiteY6" fmla="*/ 837210 h 1444286"/>
              <a:gd name="connsiteX7" fmla="*/ 2320120 w 3835021"/>
              <a:gd name="connsiteY7" fmla="*/ 291299 h 1444286"/>
              <a:gd name="connsiteX8" fmla="*/ 3098042 w 3835021"/>
              <a:gd name="connsiteY8" fmla="*/ 4697 h 1444286"/>
              <a:gd name="connsiteX9" fmla="*/ 3835021 w 3835021"/>
              <a:gd name="connsiteY9" fmla="*/ 100231 h 1444286"/>
              <a:gd name="connsiteX0" fmla="*/ 0 w 3835021"/>
              <a:gd name="connsiteY0" fmla="*/ 1041926 h 1444286"/>
              <a:gd name="connsiteX1" fmla="*/ 641445 w 3835021"/>
              <a:gd name="connsiteY1" fmla="*/ 1396768 h 1444286"/>
              <a:gd name="connsiteX2" fmla="*/ 1528547 w 3835021"/>
              <a:gd name="connsiteY2" fmla="*/ 1437712 h 1444286"/>
              <a:gd name="connsiteX3" fmla="*/ 2129050 w 3835021"/>
              <a:gd name="connsiteY3" fmla="*/ 1369473 h 1444286"/>
              <a:gd name="connsiteX4" fmla="*/ 2388358 w 3835021"/>
              <a:gd name="connsiteY4" fmla="*/ 1314881 h 1444286"/>
              <a:gd name="connsiteX5" fmla="*/ 2374711 w 3835021"/>
              <a:gd name="connsiteY5" fmla="*/ 1219348 h 1444286"/>
              <a:gd name="connsiteX6" fmla="*/ 2866029 w 3835021"/>
              <a:gd name="connsiteY6" fmla="*/ 837210 h 1444286"/>
              <a:gd name="connsiteX7" fmla="*/ 2320120 w 3835021"/>
              <a:gd name="connsiteY7" fmla="*/ 291299 h 1444286"/>
              <a:gd name="connsiteX8" fmla="*/ 3098042 w 3835021"/>
              <a:gd name="connsiteY8" fmla="*/ 4697 h 1444286"/>
              <a:gd name="connsiteX9" fmla="*/ 3835021 w 3835021"/>
              <a:gd name="connsiteY9" fmla="*/ 100231 h 1444286"/>
              <a:gd name="connsiteX0" fmla="*/ 0 w 3835021"/>
              <a:gd name="connsiteY0" fmla="*/ 1041926 h 1444286"/>
              <a:gd name="connsiteX1" fmla="*/ 641445 w 3835021"/>
              <a:gd name="connsiteY1" fmla="*/ 1396768 h 1444286"/>
              <a:gd name="connsiteX2" fmla="*/ 1528547 w 3835021"/>
              <a:gd name="connsiteY2" fmla="*/ 1437712 h 1444286"/>
              <a:gd name="connsiteX3" fmla="*/ 2129050 w 3835021"/>
              <a:gd name="connsiteY3" fmla="*/ 1369473 h 1444286"/>
              <a:gd name="connsiteX4" fmla="*/ 2388358 w 3835021"/>
              <a:gd name="connsiteY4" fmla="*/ 1314881 h 1444286"/>
              <a:gd name="connsiteX5" fmla="*/ 2442950 w 3835021"/>
              <a:gd name="connsiteY5" fmla="*/ 1246644 h 1444286"/>
              <a:gd name="connsiteX6" fmla="*/ 2866029 w 3835021"/>
              <a:gd name="connsiteY6" fmla="*/ 837210 h 1444286"/>
              <a:gd name="connsiteX7" fmla="*/ 2320120 w 3835021"/>
              <a:gd name="connsiteY7" fmla="*/ 291299 h 1444286"/>
              <a:gd name="connsiteX8" fmla="*/ 3098042 w 3835021"/>
              <a:gd name="connsiteY8" fmla="*/ 4697 h 1444286"/>
              <a:gd name="connsiteX9" fmla="*/ 3835021 w 3835021"/>
              <a:gd name="connsiteY9" fmla="*/ 100231 h 1444286"/>
              <a:gd name="connsiteX0" fmla="*/ 0 w 3835021"/>
              <a:gd name="connsiteY0" fmla="*/ 1041926 h 1444286"/>
              <a:gd name="connsiteX1" fmla="*/ 641445 w 3835021"/>
              <a:gd name="connsiteY1" fmla="*/ 1396768 h 1444286"/>
              <a:gd name="connsiteX2" fmla="*/ 1528547 w 3835021"/>
              <a:gd name="connsiteY2" fmla="*/ 1437712 h 1444286"/>
              <a:gd name="connsiteX3" fmla="*/ 2129050 w 3835021"/>
              <a:gd name="connsiteY3" fmla="*/ 1369473 h 1444286"/>
              <a:gd name="connsiteX4" fmla="*/ 2388358 w 3835021"/>
              <a:gd name="connsiteY4" fmla="*/ 1314881 h 1444286"/>
              <a:gd name="connsiteX5" fmla="*/ 2442950 w 3835021"/>
              <a:gd name="connsiteY5" fmla="*/ 1246644 h 1444286"/>
              <a:gd name="connsiteX6" fmla="*/ 2866029 w 3835021"/>
              <a:gd name="connsiteY6" fmla="*/ 837210 h 1444286"/>
              <a:gd name="connsiteX7" fmla="*/ 2320120 w 3835021"/>
              <a:gd name="connsiteY7" fmla="*/ 291299 h 1444286"/>
              <a:gd name="connsiteX8" fmla="*/ 3098042 w 3835021"/>
              <a:gd name="connsiteY8" fmla="*/ 4697 h 1444286"/>
              <a:gd name="connsiteX9" fmla="*/ 3835021 w 3835021"/>
              <a:gd name="connsiteY9" fmla="*/ 100231 h 1444286"/>
              <a:gd name="connsiteX0" fmla="*/ 0 w 3835021"/>
              <a:gd name="connsiteY0" fmla="*/ 1041926 h 1444286"/>
              <a:gd name="connsiteX1" fmla="*/ 641445 w 3835021"/>
              <a:gd name="connsiteY1" fmla="*/ 1396768 h 1444286"/>
              <a:gd name="connsiteX2" fmla="*/ 1528547 w 3835021"/>
              <a:gd name="connsiteY2" fmla="*/ 1437712 h 1444286"/>
              <a:gd name="connsiteX3" fmla="*/ 2129050 w 3835021"/>
              <a:gd name="connsiteY3" fmla="*/ 1369473 h 1444286"/>
              <a:gd name="connsiteX4" fmla="*/ 2388358 w 3835021"/>
              <a:gd name="connsiteY4" fmla="*/ 1314881 h 1444286"/>
              <a:gd name="connsiteX5" fmla="*/ 2524837 w 3835021"/>
              <a:gd name="connsiteY5" fmla="*/ 1260292 h 1444286"/>
              <a:gd name="connsiteX6" fmla="*/ 2866029 w 3835021"/>
              <a:gd name="connsiteY6" fmla="*/ 837210 h 1444286"/>
              <a:gd name="connsiteX7" fmla="*/ 2320120 w 3835021"/>
              <a:gd name="connsiteY7" fmla="*/ 291299 h 1444286"/>
              <a:gd name="connsiteX8" fmla="*/ 3098042 w 3835021"/>
              <a:gd name="connsiteY8" fmla="*/ 4697 h 1444286"/>
              <a:gd name="connsiteX9" fmla="*/ 3835021 w 3835021"/>
              <a:gd name="connsiteY9" fmla="*/ 100231 h 1444286"/>
              <a:gd name="connsiteX0" fmla="*/ 0 w 3835021"/>
              <a:gd name="connsiteY0" fmla="*/ 1041926 h 1444286"/>
              <a:gd name="connsiteX1" fmla="*/ 641445 w 3835021"/>
              <a:gd name="connsiteY1" fmla="*/ 1396768 h 1444286"/>
              <a:gd name="connsiteX2" fmla="*/ 1528547 w 3835021"/>
              <a:gd name="connsiteY2" fmla="*/ 1437712 h 1444286"/>
              <a:gd name="connsiteX3" fmla="*/ 2129050 w 3835021"/>
              <a:gd name="connsiteY3" fmla="*/ 1369473 h 1444286"/>
              <a:gd name="connsiteX4" fmla="*/ 2388358 w 3835021"/>
              <a:gd name="connsiteY4" fmla="*/ 1314881 h 1444286"/>
              <a:gd name="connsiteX5" fmla="*/ 2524837 w 3835021"/>
              <a:gd name="connsiteY5" fmla="*/ 1260292 h 1444286"/>
              <a:gd name="connsiteX6" fmla="*/ 2866029 w 3835021"/>
              <a:gd name="connsiteY6" fmla="*/ 837210 h 1444286"/>
              <a:gd name="connsiteX7" fmla="*/ 2320120 w 3835021"/>
              <a:gd name="connsiteY7" fmla="*/ 291299 h 1444286"/>
              <a:gd name="connsiteX8" fmla="*/ 3098042 w 3835021"/>
              <a:gd name="connsiteY8" fmla="*/ 4697 h 1444286"/>
              <a:gd name="connsiteX9" fmla="*/ 3835021 w 3835021"/>
              <a:gd name="connsiteY9" fmla="*/ 100231 h 1444286"/>
              <a:gd name="connsiteX0" fmla="*/ 0 w 3949321"/>
              <a:gd name="connsiteY0" fmla="*/ 1032401 h 1444777"/>
              <a:gd name="connsiteX1" fmla="*/ 755745 w 3949321"/>
              <a:gd name="connsiteY1" fmla="*/ 1396768 h 1444777"/>
              <a:gd name="connsiteX2" fmla="*/ 1642847 w 3949321"/>
              <a:gd name="connsiteY2" fmla="*/ 1437712 h 1444777"/>
              <a:gd name="connsiteX3" fmla="*/ 2243350 w 3949321"/>
              <a:gd name="connsiteY3" fmla="*/ 1369473 h 1444777"/>
              <a:gd name="connsiteX4" fmla="*/ 2502658 w 3949321"/>
              <a:gd name="connsiteY4" fmla="*/ 1314881 h 1444777"/>
              <a:gd name="connsiteX5" fmla="*/ 2639137 w 3949321"/>
              <a:gd name="connsiteY5" fmla="*/ 1260292 h 1444777"/>
              <a:gd name="connsiteX6" fmla="*/ 2980329 w 3949321"/>
              <a:gd name="connsiteY6" fmla="*/ 837210 h 1444777"/>
              <a:gd name="connsiteX7" fmla="*/ 2434420 w 3949321"/>
              <a:gd name="connsiteY7" fmla="*/ 291299 h 1444777"/>
              <a:gd name="connsiteX8" fmla="*/ 3212342 w 3949321"/>
              <a:gd name="connsiteY8" fmla="*/ 4697 h 1444777"/>
              <a:gd name="connsiteX9" fmla="*/ 3949321 w 3949321"/>
              <a:gd name="connsiteY9" fmla="*/ 100231 h 1444777"/>
              <a:gd name="connsiteX0" fmla="*/ 0 w 3949321"/>
              <a:gd name="connsiteY0" fmla="*/ 1032401 h 1444777"/>
              <a:gd name="connsiteX1" fmla="*/ 755745 w 3949321"/>
              <a:gd name="connsiteY1" fmla="*/ 1396768 h 1444777"/>
              <a:gd name="connsiteX2" fmla="*/ 1642847 w 3949321"/>
              <a:gd name="connsiteY2" fmla="*/ 1437712 h 1444777"/>
              <a:gd name="connsiteX3" fmla="*/ 2243350 w 3949321"/>
              <a:gd name="connsiteY3" fmla="*/ 1369473 h 1444777"/>
              <a:gd name="connsiteX4" fmla="*/ 2502658 w 3949321"/>
              <a:gd name="connsiteY4" fmla="*/ 1314881 h 1444777"/>
              <a:gd name="connsiteX5" fmla="*/ 2639137 w 3949321"/>
              <a:gd name="connsiteY5" fmla="*/ 1260292 h 1444777"/>
              <a:gd name="connsiteX6" fmla="*/ 2980329 w 3949321"/>
              <a:gd name="connsiteY6" fmla="*/ 837210 h 1444777"/>
              <a:gd name="connsiteX7" fmla="*/ 2434420 w 3949321"/>
              <a:gd name="connsiteY7" fmla="*/ 291299 h 1444777"/>
              <a:gd name="connsiteX8" fmla="*/ 3212342 w 3949321"/>
              <a:gd name="connsiteY8" fmla="*/ 4697 h 1444777"/>
              <a:gd name="connsiteX9" fmla="*/ 3949321 w 3949321"/>
              <a:gd name="connsiteY9" fmla="*/ 100231 h 144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49321" h="1444777">
                <a:moveTo>
                  <a:pt x="0" y="1032401"/>
                </a:moveTo>
                <a:cubicBezTo>
                  <a:pt x="165621" y="1167457"/>
                  <a:pt x="481937" y="1329216"/>
                  <a:pt x="755745" y="1396768"/>
                </a:cubicBezTo>
                <a:cubicBezTo>
                  <a:pt x="1029553" y="1464320"/>
                  <a:pt x="1394913" y="1442261"/>
                  <a:pt x="1642847" y="1437712"/>
                </a:cubicBezTo>
                <a:cubicBezTo>
                  <a:pt x="1890781" y="1433163"/>
                  <a:pt x="2100048" y="1389945"/>
                  <a:pt x="2243350" y="1369473"/>
                </a:cubicBezTo>
                <a:cubicBezTo>
                  <a:pt x="2386652" y="1349001"/>
                  <a:pt x="2436694" y="1333078"/>
                  <a:pt x="2502658" y="1314881"/>
                </a:cubicBezTo>
                <a:cubicBezTo>
                  <a:pt x="2568622" y="1296684"/>
                  <a:pt x="2518582" y="1326256"/>
                  <a:pt x="2639137" y="1260292"/>
                </a:cubicBezTo>
                <a:cubicBezTo>
                  <a:pt x="2759692" y="1194328"/>
                  <a:pt x="3014448" y="998709"/>
                  <a:pt x="2980329" y="837210"/>
                </a:cubicBezTo>
                <a:cubicBezTo>
                  <a:pt x="2946210" y="675711"/>
                  <a:pt x="2395751" y="430051"/>
                  <a:pt x="2434420" y="291299"/>
                </a:cubicBezTo>
                <a:cubicBezTo>
                  <a:pt x="2473089" y="152547"/>
                  <a:pt x="2959859" y="36542"/>
                  <a:pt x="3212342" y="4697"/>
                </a:cubicBezTo>
                <a:cubicBezTo>
                  <a:pt x="3464825" y="-27148"/>
                  <a:pt x="3889043" y="113879"/>
                  <a:pt x="3949321" y="100231"/>
                </a:cubicBezTo>
              </a:path>
            </a:pathLst>
          </a:custGeom>
          <a:ln w="50800">
            <a:solidFill>
              <a:schemeClr val="tx1"/>
            </a:solidFill>
            <a:prstDash val="sysDash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Helvetica" pitchFamily="34" charset="0"/>
            </a:endParaRPr>
          </a:p>
        </p:txBody>
      </p:sp>
      <p:cxnSp>
        <p:nvCxnSpPr>
          <p:cNvPr id="20" name="Gerade Verbindung mit Pfeil 19"/>
          <p:cNvCxnSpPr/>
          <p:nvPr/>
        </p:nvCxnSpPr>
        <p:spPr bwMode="auto">
          <a:xfrm flipH="1">
            <a:off x="5519252" y="1516340"/>
            <a:ext cx="720000" cy="0"/>
          </a:xfrm>
          <a:prstGeom prst="straightConnector1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Gerade Verbindung mit Pfeil 9"/>
          <p:cNvCxnSpPr/>
          <p:nvPr/>
        </p:nvCxnSpPr>
        <p:spPr bwMode="auto">
          <a:xfrm>
            <a:off x="5847832" y="5589357"/>
            <a:ext cx="720000" cy="407027"/>
          </a:xfrm>
          <a:prstGeom prst="straightConnector1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Gerade Verbindung mit Pfeil 22"/>
          <p:cNvCxnSpPr/>
          <p:nvPr/>
        </p:nvCxnSpPr>
        <p:spPr bwMode="auto">
          <a:xfrm>
            <a:off x="1269425" y="5517336"/>
            <a:ext cx="720000" cy="84676"/>
          </a:xfrm>
          <a:prstGeom prst="straightConnector1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0" rev="19800000"/>
            </a:camera>
            <a:lightRig rig="threePt" dir="t"/>
          </a:scene3d>
        </p:spPr>
      </p:cxn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6632810" y="5541854"/>
            <a:ext cx="1678674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de-DE" sz="1800" b="1" dirty="0" err="1" smtClean="0">
                <a:solidFill>
                  <a:schemeClr val="tx1"/>
                </a:solidFill>
              </a:rPr>
              <a:t>Zielpfad</a:t>
            </a:r>
            <a:endParaRPr lang="de-DE" sz="1800" b="1" dirty="0">
              <a:solidFill>
                <a:schemeClr val="tx1"/>
              </a:solidFill>
            </a:endParaRP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2559623" y="5548671"/>
            <a:ext cx="1678674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/>
            <a:r>
              <a:rPr lang="de-DE" sz="1800" b="1" dirty="0" smtClean="0">
                <a:solidFill>
                  <a:schemeClr val="tx1"/>
                </a:solidFill>
              </a:rPr>
              <a:t>Benutzerpfad</a:t>
            </a:r>
            <a:endParaRPr lang="de-DE" sz="1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28"/>
              <p:cNvSpPr txBox="1">
                <a:spLocks noChangeArrowheads="1"/>
              </p:cNvSpPr>
              <p:nvPr/>
            </p:nvSpPr>
            <p:spPr bwMode="auto">
              <a:xfrm>
                <a:off x="5636682" y="5627489"/>
                <a:ext cx="720000" cy="416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>
                              <a:solidFill>
                                <a:srgbClr val="CC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de-DE" b="1" i="1">
                                  <a:solidFill>
                                    <a:srgbClr val="CC0000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de-DE" b="1" i="1">
                                  <a:solidFill>
                                    <a:srgbClr val="CC0000"/>
                                  </a:solidFill>
                                  <a:latin typeface="Cambria Math"/>
                                </a:rPr>
                                <m:t>𝒅</m:t>
                              </m:r>
                            </m:e>
                          </m:bar>
                        </m:e>
                        <m:sub>
                          <m:r>
                            <a:rPr lang="de-DE" b="1" i="1">
                              <a:solidFill>
                                <a:srgbClr val="CC0000"/>
                              </a:solidFill>
                              <a:latin typeface="Cambria Math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de-DE" b="1" dirty="0">
                  <a:solidFill>
                    <a:srgbClr val="CC0000"/>
                  </a:solidFill>
                </a:endParaRPr>
              </a:p>
            </p:txBody>
          </p:sp>
        </mc:Choice>
        <mc:Fallback xmlns="">
          <p:sp>
            <p:nvSpPr>
              <p:cNvPr id="30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36682" y="5627489"/>
                <a:ext cx="720000" cy="41671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Box 28"/>
              <p:cNvSpPr txBox="1">
                <a:spLocks noChangeArrowheads="1"/>
              </p:cNvSpPr>
              <p:nvPr/>
            </p:nvSpPr>
            <p:spPr bwMode="auto">
              <a:xfrm>
                <a:off x="1160491" y="5503664"/>
                <a:ext cx="720000" cy="416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>
                              <a:solidFill>
                                <a:srgbClr val="CC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de-DE" b="1" i="1">
                                  <a:solidFill>
                                    <a:srgbClr val="CC0000"/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de-DE" b="1" i="1">
                                  <a:solidFill>
                                    <a:srgbClr val="CC0000"/>
                                  </a:solidFill>
                                  <a:latin typeface="Cambria Math"/>
                                </a:rPr>
                                <m:t>𝒅</m:t>
                              </m:r>
                            </m:e>
                          </m:bar>
                        </m:e>
                        <m:sub>
                          <m:r>
                            <a:rPr lang="de-DE" b="1" i="1">
                              <a:solidFill>
                                <a:srgbClr val="CC0000"/>
                              </a:solidFill>
                              <a:latin typeface="Cambria Math"/>
                            </a:rPr>
                            <m:t>𝑼</m:t>
                          </m:r>
                        </m:sub>
                      </m:sSub>
                    </m:oMath>
                  </m:oMathPara>
                </a14:m>
                <a:endParaRPr lang="de-DE" b="1" i="1" dirty="0">
                  <a:solidFill>
                    <a:srgbClr val="CC0000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31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0491" y="5503664"/>
                <a:ext cx="720000" cy="41671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llipse 11"/>
          <p:cNvSpPr>
            <a:spLocks noChangeAspect="1"/>
          </p:cNvSpPr>
          <p:nvPr/>
        </p:nvSpPr>
        <p:spPr bwMode="auto">
          <a:xfrm>
            <a:off x="1263524" y="5089019"/>
            <a:ext cx="306370" cy="28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Helvetica" pitchFamily="34" charset="0"/>
            </a:endParaRPr>
          </a:p>
        </p:txBody>
      </p:sp>
      <p:sp>
        <p:nvSpPr>
          <p:cNvPr id="13" name="Ellipse 12"/>
          <p:cNvSpPr>
            <a:spLocks noChangeAspect="1"/>
          </p:cNvSpPr>
          <p:nvPr/>
        </p:nvSpPr>
        <p:spPr bwMode="auto">
          <a:xfrm>
            <a:off x="5804929" y="5412106"/>
            <a:ext cx="288000" cy="288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28"/>
              <p:cNvSpPr txBox="1">
                <a:spLocks noChangeArrowheads="1"/>
              </p:cNvSpPr>
              <p:nvPr/>
            </p:nvSpPr>
            <p:spPr bwMode="auto">
              <a:xfrm>
                <a:off x="6236723" y="1179966"/>
                <a:ext cx="2726302" cy="67274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r>
                  <a:rPr lang="en-US" sz="1800" b="1" dirty="0" smtClean="0">
                    <a:solidFill>
                      <a:schemeClr val="tx1"/>
                    </a:solidFill>
                  </a:rPr>
                  <a:t>Ziel-Kraft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de-DE" sz="18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de-DE" sz="18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𝑭</m:t>
                            </m:r>
                          </m:e>
                        </m:bar>
                      </m:e>
                      <m:sub>
                        <m:r>
                          <a:rPr lang="de-DE" sz="1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sz="1800" b="1" dirty="0" smtClean="0">
                    <a:solidFill>
                      <a:schemeClr val="tx1"/>
                    </a:solidFill>
                  </a:rPr>
                  <a:t> und </a:t>
                </a:r>
                <a:r>
                  <a:rPr lang="de-DE" b="1" dirty="0"/>
                  <a:t>Führungsrichtung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de-DE" sz="18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de-DE" sz="18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𝒅</m:t>
                            </m:r>
                          </m:e>
                        </m:bar>
                      </m:e>
                      <m:sub>
                        <m:r>
                          <a:rPr lang="de-DE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𝑻</m:t>
                        </m:r>
                      </m:sub>
                    </m:sSub>
                  </m:oMath>
                </a14:m>
                <a:endParaRPr lang="de-DE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6723" y="1179966"/>
                <a:ext cx="2726302" cy="672749"/>
              </a:xfrm>
              <a:prstGeom prst="rect">
                <a:avLst/>
              </a:prstGeom>
              <a:blipFill rotWithShape="1">
                <a:blip r:embed="rId6"/>
                <a:stretch>
                  <a:fillRect l="-2013" t="-4545" b="-1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28"/>
              <p:cNvSpPr txBox="1">
                <a:spLocks noChangeArrowheads="1"/>
              </p:cNvSpPr>
              <p:nvPr/>
            </p:nvSpPr>
            <p:spPr bwMode="auto">
              <a:xfrm>
                <a:off x="190074" y="1179966"/>
                <a:ext cx="2726302" cy="67274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r>
                  <a:rPr lang="en-US" sz="1800" b="1" dirty="0" err="1" smtClean="0">
                    <a:solidFill>
                      <a:schemeClr val="tx1"/>
                    </a:solidFill>
                  </a:rPr>
                  <a:t>Benutzer</a:t>
                </a:r>
                <a:r>
                  <a:rPr lang="en-US" sz="1800" b="1" dirty="0" smtClean="0">
                    <a:solidFill>
                      <a:schemeClr val="tx1"/>
                    </a:solidFill>
                  </a:rPr>
                  <a:t>-Kraft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de-DE" sz="18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de-DE" sz="18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𝑭</m:t>
                            </m:r>
                          </m:e>
                        </m:bar>
                      </m:e>
                      <m:sub>
                        <m:r>
                          <a:rPr lang="de-DE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𝑼</m:t>
                        </m:r>
                      </m:sub>
                    </m:sSub>
                  </m:oMath>
                </a14:m>
                <a:r>
                  <a:rPr lang="en-US" sz="1800" b="1" dirty="0" smtClean="0">
                    <a:solidFill>
                      <a:schemeClr val="tx1"/>
                    </a:solidFill>
                  </a:rPr>
                  <a:t> und </a:t>
                </a:r>
                <a:r>
                  <a:rPr lang="de-DE" b="1" dirty="0" smtClean="0"/>
                  <a:t>Führungsrichtung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de-DE" sz="18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barPr>
                          <m:e>
                            <m:r>
                              <a:rPr lang="de-DE" sz="1800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𝒅</m:t>
                            </m:r>
                          </m:e>
                        </m:bar>
                      </m:e>
                      <m:sub>
                        <m:r>
                          <a:rPr lang="de-DE" sz="1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𝑼</m:t>
                        </m:r>
                      </m:sub>
                    </m:sSub>
                  </m:oMath>
                </a14:m>
                <a:endParaRPr lang="de-DE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074" y="1179966"/>
                <a:ext cx="2726302" cy="672749"/>
              </a:xfrm>
              <a:prstGeom prst="rect">
                <a:avLst/>
              </a:prstGeom>
              <a:blipFill rotWithShape="1">
                <a:blip r:embed="rId7"/>
                <a:stretch>
                  <a:fillRect l="-2013" t="-4545" b="-1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pieren 15"/>
          <p:cNvGrpSpPr/>
          <p:nvPr/>
        </p:nvGrpSpPr>
        <p:grpSpPr>
          <a:xfrm>
            <a:off x="1704975" y="4278083"/>
            <a:ext cx="1063525" cy="485765"/>
            <a:chOff x="1704975" y="4489157"/>
            <a:chExt cx="1063525" cy="485765"/>
          </a:xfrm>
        </p:grpSpPr>
        <p:cxnSp>
          <p:nvCxnSpPr>
            <p:cNvPr id="26" name="Gerade Verbindung mit Pfeil 25"/>
            <p:cNvCxnSpPr/>
            <p:nvPr/>
          </p:nvCxnSpPr>
          <p:spPr bwMode="auto">
            <a:xfrm flipH="1" flipV="1">
              <a:off x="1704975" y="4768860"/>
              <a:ext cx="583668" cy="206062"/>
            </a:xfrm>
            <a:prstGeom prst="straightConnector1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2048500" y="4489157"/>
                  <a:ext cx="720000" cy="4147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0000" tIns="46800" rIns="90000" bIns="4680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1" i="1">
                                <a:solidFill>
                                  <a:srgbClr val="CC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bar>
                              <m:barPr>
                                <m:ctrlPr>
                                  <a:rPr lang="de-DE" b="1" i="1">
                                    <a:solidFill>
                                      <a:srgbClr val="CC0000"/>
                                    </a:solidFill>
                                    <a:latin typeface="Cambria Math"/>
                                  </a:rPr>
                                </m:ctrlPr>
                              </m:barPr>
                              <m:e>
                                <m:r>
                                  <a:rPr lang="de-DE" b="1" i="1">
                                    <a:solidFill>
                                      <a:srgbClr val="CC0000"/>
                                    </a:solidFill>
                                    <a:latin typeface="Cambria Math"/>
                                  </a:rPr>
                                  <m:t>𝑭</m:t>
                                </m:r>
                              </m:e>
                            </m:bar>
                          </m:e>
                          <m:sub>
                            <m:r>
                              <a:rPr lang="de-DE" b="1" i="1">
                                <a:solidFill>
                                  <a:srgbClr val="CC0000"/>
                                </a:solidFill>
                                <a:latin typeface="Cambria Math"/>
                              </a:rPr>
                              <m:t>𝑼</m:t>
                            </m:r>
                          </m:sub>
                        </m:sSub>
                      </m:oMath>
                    </m:oMathPara>
                  </a14:m>
                  <a:endParaRPr lang="de-DE" b="1" i="1" dirty="0">
                    <a:solidFill>
                      <a:srgbClr val="CC0000"/>
                    </a:solidFill>
                    <a:latin typeface="Cambria Math"/>
                  </a:endParaRPr>
                </a:p>
              </p:txBody>
            </p:sp>
          </mc:Choice>
          <mc:Fallback xmlns="">
            <p:sp>
              <p:nvSpPr>
                <p:cNvPr id="32" name="Text 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48500" y="4489157"/>
                  <a:ext cx="720000" cy="414730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uppieren 8"/>
          <p:cNvGrpSpPr/>
          <p:nvPr/>
        </p:nvGrpSpPr>
        <p:grpSpPr>
          <a:xfrm>
            <a:off x="6092929" y="3828073"/>
            <a:ext cx="1155106" cy="526199"/>
            <a:chOff x="6092929" y="4039147"/>
            <a:chExt cx="1155106" cy="526199"/>
          </a:xfrm>
        </p:grpSpPr>
        <p:cxnSp>
          <p:nvCxnSpPr>
            <p:cNvPr id="25" name="Gerade Verbindung mit Pfeil 24"/>
            <p:cNvCxnSpPr/>
            <p:nvPr/>
          </p:nvCxnSpPr>
          <p:spPr bwMode="auto">
            <a:xfrm flipH="1">
              <a:off x="6092929" y="4565346"/>
              <a:ext cx="659218" cy="0"/>
            </a:xfrm>
            <a:prstGeom prst="straightConnector1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6528035" y="4039147"/>
                  <a:ext cx="720000" cy="4147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90000" tIns="46800" rIns="90000" bIns="4680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1" i="1" smtClean="0">
                                <a:solidFill>
                                  <a:srgbClr val="CC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bar>
                              <m:barPr>
                                <m:ctrlPr>
                                  <a:rPr lang="de-DE" b="1" i="1">
                                    <a:solidFill>
                                      <a:srgbClr val="CC0000"/>
                                    </a:solidFill>
                                    <a:latin typeface="Cambria Math"/>
                                  </a:rPr>
                                </m:ctrlPr>
                              </m:barPr>
                              <m:e>
                                <m:r>
                                  <a:rPr lang="de-DE" b="1" i="1">
                                    <a:solidFill>
                                      <a:srgbClr val="CC0000"/>
                                    </a:solidFill>
                                    <a:latin typeface="Cambria Math"/>
                                  </a:rPr>
                                  <m:t>𝑭</m:t>
                                </m:r>
                              </m:e>
                            </m:bar>
                          </m:e>
                          <m:sub>
                            <m:r>
                              <a:rPr lang="de-DE" b="1" i="1" smtClean="0">
                                <a:solidFill>
                                  <a:srgbClr val="CC0000"/>
                                </a:solidFill>
                                <a:latin typeface="Cambria Math"/>
                              </a:rPr>
                              <m:t>𝑻</m:t>
                            </m:r>
                          </m:sub>
                        </m:sSub>
                      </m:oMath>
                    </m:oMathPara>
                  </a14:m>
                  <a:endParaRPr lang="de-DE" b="1" i="1" dirty="0">
                    <a:solidFill>
                      <a:srgbClr val="CC0000"/>
                    </a:solidFill>
                    <a:latin typeface="Cambria Math"/>
                  </a:endParaRPr>
                </a:p>
              </p:txBody>
            </p:sp>
          </mc:Choice>
          <mc:Fallback xmlns="">
            <p:sp>
              <p:nvSpPr>
                <p:cNvPr id="33" name="Text 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528035" y="4039147"/>
                  <a:ext cx="720000" cy="41473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83879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repeatCount="indefinite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937 0.03056 L 0.03125 0.04167 L 0.05833 0.05278 L 0.08125 0.05278 L 0.10937 0.05556 L 0.13958 0.05278 L 0.16979 0.04445 L 0.19062 0.0375 L 0.20625 0.01528 L 0.19375 -0.00833 L 0.16771 -0.01944 L 0.14271 -0.025 L 0.11562 -0.025 L 0.08437 -0.02638 L 0.05208 -0.025 L 0.03437 -0.0125 L 0.01458 -0.00416 L 0 0 Z " pathEditMode="relative" ptsTypes="AAAAAAAAAAAAAAAAA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042 0.02222 L 0.02917 0.03889 L 0.05 0.05278 L 0.08125 0.06389 L 0.09584 0.0625 L 0.11979 0.06805 L 0.14688 0.06666 L 0.16771 0.06666 L 0.18959 0.0625 L 0.21667 0.0625 L 0.24479 0.05416 L 0.27188 0.04583 L 0.29375 0.02639 L 0.3125 0.00139 L 0.31563 -0.02917 L 0.26459 -0.08334 L 0.27084 -0.12084 L 0.35521 -0.14722 " pathEditMode="relative" ptsTypes="AAAAAAAAAAAAAAAAAAA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28" grpId="0"/>
      <p:bldP spid="29" grpId="0"/>
      <p:bldP spid="30" grpId="0" animBg="1"/>
      <p:bldP spid="31" grpId="0" animBg="1"/>
      <p:bldP spid="12" grpId="0" animBg="1"/>
      <p:bldP spid="12" grpId="1" animBg="1"/>
      <p:bldP spid="13" grpId="0" animBg="1"/>
      <p:bldP spid="13" grpId="1" animBg="1"/>
      <p:bldP spid="18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Semi-mobile Haptische Schnittstelle (SMHI)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9946" y="1198563"/>
            <a:ext cx="4102100" cy="4894262"/>
          </a:xfrm>
        </p:spPr>
        <p:txBody>
          <a:bodyPr/>
          <a:lstStyle/>
          <a:p>
            <a:r>
              <a:rPr lang="de-DE" sz="2000" dirty="0" smtClean="0"/>
              <a:t>Bodengebundene Vorpositionierungseinheit für weiträumige Bewegung</a:t>
            </a:r>
            <a:endParaRPr lang="en-US" sz="20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/>
          <a:p>
            <a:r>
              <a:rPr lang="de-DE" sz="2000" dirty="0"/>
              <a:t>Mobiler haptischer </a:t>
            </a:r>
            <a:r>
              <a:rPr lang="de-DE" sz="2000" dirty="0" smtClean="0"/>
              <a:t>Manipulator für haptische Interaktion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03864FC-C1F6-4F60-90E2-4C82285A7CB6}" type="datetime1">
              <a:rPr lang="de-DE" smtClean="0"/>
              <a:t>18.01.2012</a:t>
            </a:fld>
            <a:endParaRPr lang="de-DE" dirty="0"/>
          </a:p>
        </p:txBody>
      </p:sp>
      <p:pic>
        <p:nvPicPr>
          <p:cNvPr id="9" name="Picture 2" descr="U:\Studienarbeit\Ausarbeitung\abbildungen\al\zeiger.bmp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17777" y="1971021"/>
            <a:ext cx="2759772" cy="4164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7985" y="2365229"/>
            <a:ext cx="4306023" cy="3229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38" y="2515883"/>
            <a:ext cx="4392316" cy="2928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7777" y="2001708"/>
            <a:ext cx="2759772" cy="4147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669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Experimenteller </a:t>
            </a:r>
            <a:r>
              <a:rPr lang="de-DE" dirty="0" smtClean="0"/>
              <a:t>Aufbau</a:t>
            </a:r>
            <a:endParaRPr lang="en-US" dirty="0"/>
          </a:p>
        </p:txBody>
      </p:sp>
      <p:pic>
        <p:nvPicPr>
          <p:cNvPr id="5" name="Haptic-Guidance-Experiment-120113_mitte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871" r="16309"/>
          <a:stretch/>
        </p:blipFill>
        <p:spPr>
          <a:xfrm>
            <a:off x="251520" y="1163082"/>
            <a:ext cx="8640960" cy="500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00539" y="1196752"/>
            <a:ext cx="4102100" cy="4894262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err="1" smtClean="0"/>
              <a:t>Wissens</a:t>
            </a:r>
            <a:r>
              <a:rPr lang="en-US" sz="2000" b="1" dirty="0" smtClean="0"/>
              <a:t>. </a:t>
            </a:r>
            <a:r>
              <a:rPr lang="en-US" sz="2000" b="1" dirty="0" err="1" smtClean="0"/>
              <a:t>Herausforderungen</a:t>
            </a:r>
            <a:r>
              <a:rPr lang="en-US" sz="2000" b="1" dirty="0" smtClean="0"/>
              <a:t> </a:t>
            </a:r>
          </a:p>
          <a:p>
            <a:pPr lvl="1"/>
            <a:r>
              <a:rPr lang="de-DE" sz="2000" dirty="0" smtClean="0"/>
              <a:t>Optimale </a:t>
            </a:r>
            <a:r>
              <a:rPr lang="de-DE" sz="2000" dirty="0"/>
              <a:t>Pfadtransformation </a:t>
            </a:r>
            <a:r>
              <a:rPr lang="de-DE" sz="2000" dirty="0" smtClean="0"/>
              <a:t>der Bewegungskompression</a:t>
            </a:r>
          </a:p>
          <a:p>
            <a:pPr lvl="1"/>
            <a:r>
              <a:rPr lang="de-DE" sz="2000" dirty="0" smtClean="0"/>
              <a:t>Haptische Führungsmethode</a:t>
            </a:r>
          </a:p>
          <a:p>
            <a:pPr lvl="1"/>
            <a:r>
              <a:rPr lang="de-DE" sz="2000" dirty="0" smtClean="0"/>
              <a:t>Regelung </a:t>
            </a:r>
            <a:r>
              <a:rPr lang="de-DE" sz="2000" dirty="0"/>
              <a:t>der haptischen </a:t>
            </a:r>
            <a:r>
              <a:rPr lang="de-DE" sz="2000" dirty="0" smtClean="0"/>
              <a:t>Schnittstelle</a:t>
            </a:r>
          </a:p>
          <a:p>
            <a:pPr lvl="1"/>
            <a:r>
              <a:rPr lang="de-DE" sz="2000" dirty="0" smtClean="0"/>
              <a:t>Benutzer-Lokalisierung</a:t>
            </a:r>
          </a:p>
          <a:p>
            <a:pPr lvl="1"/>
            <a:r>
              <a:rPr lang="de-DE" sz="2000" dirty="0" smtClean="0"/>
              <a:t>Stochastische </a:t>
            </a:r>
            <a:r>
              <a:rPr lang="de-DE" sz="2000" dirty="0"/>
              <a:t>Zielprädiktion</a:t>
            </a:r>
            <a:r>
              <a:rPr lang="de-DE" sz="2000" dirty="0" smtClean="0"/>
              <a:t> und Intentionserkennung</a:t>
            </a:r>
            <a:endParaRPr lang="en-US" sz="200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03864FC-C1F6-4F60-90E2-4C82285A7CB6}" type="datetime1">
              <a:rPr lang="de-DE" smtClean="0"/>
              <a:t>18.01.2012</a:t>
            </a:fld>
            <a:endParaRPr lang="de-DE" dirty="0"/>
          </a:p>
        </p:txBody>
      </p:sp>
      <p:pic>
        <p:nvPicPr>
          <p:cNvPr id="20" name="Picture 2" descr="E:\Bilder\Verschiedenes\Kinect14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53136"/>
            <a:ext cx="2808312" cy="1579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uppieren 20"/>
          <p:cNvGrpSpPr/>
          <p:nvPr/>
        </p:nvGrpSpPr>
        <p:grpSpPr>
          <a:xfrm>
            <a:off x="6757783" y="4293096"/>
            <a:ext cx="2206705" cy="1514928"/>
            <a:chOff x="2880401" y="1765281"/>
            <a:chExt cx="3465645" cy="2379205"/>
          </a:xfrm>
        </p:grpSpPr>
        <p:pic>
          <p:nvPicPr>
            <p:cNvPr id="22" name="Picture 4" descr="E:\Bilder\Cliparts\Originale\1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4" t="12686" b="10781"/>
            <a:stretch/>
          </p:blipFill>
          <p:spPr bwMode="auto">
            <a:xfrm>
              <a:off x="2880401" y="1765281"/>
              <a:ext cx="3008306" cy="237920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E:\Bilder\Cliparts\Originale\1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043" y="1765281"/>
              <a:ext cx="2529003" cy="16859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757" y="4361021"/>
            <a:ext cx="1271281" cy="1910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1"/>
          <a:stretch/>
        </p:blipFill>
        <p:spPr>
          <a:xfrm>
            <a:off x="1277647" y="4354714"/>
            <a:ext cx="1377097" cy="1197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6" name="Gruppieren 25"/>
          <p:cNvGrpSpPr/>
          <p:nvPr/>
        </p:nvGrpSpPr>
        <p:grpSpPr>
          <a:xfrm>
            <a:off x="3779911" y="3237482"/>
            <a:ext cx="1437799" cy="3078120"/>
            <a:chOff x="3779911" y="3237482"/>
            <a:chExt cx="1437799" cy="3078120"/>
          </a:xfrm>
        </p:grpSpPr>
        <p:pic>
          <p:nvPicPr>
            <p:cNvPr id="27" name="Picture 3" descr="Omnidirektionaler Teleoperator 01"/>
            <p:cNvPicPr>
              <a:picLocks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3989" r="22987" b="16643"/>
            <a:stretch>
              <a:fillRect/>
            </a:stretch>
          </p:blipFill>
          <p:spPr bwMode="auto">
            <a:xfrm>
              <a:off x="3779911" y="3237482"/>
              <a:ext cx="1437799" cy="3078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echteck 27"/>
            <p:cNvSpPr/>
            <p:nvPr/>
          </p:nvSpPr>
          <p:spPr>
            <a:xfrm>
              <a:off x="3779912" y="4361021"/>
              <a:ext cx="718899" cy="592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Grafik 2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36" y="4328591"/>
            <a:ext cx="1524000" cy="2286000"/>
          </a:xfrm>
          <a:prstGeom prst="rect">
            <a:avLst/>
          </a:prstGeom>
        </p:spPr>
      </p:pic>
      <p:sp>
        <p:nvSpPr>
          <p:cNvPr id="18" name="Inhaltsplatzhalter 3"/>
          <p:cNvSpPr txBox="1">
            <a:spLocks/>
          </p:cNvSpPr>
          <p:nvPr/>
        </p:nvSpPr>
        <p:spPr bwMode="auto">
          <a:xfrm>
            <a:off x="397892" y="1196752"/>
            <a:ext cx="41021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1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1"/>
              </a:buBlip>
              <a:defRPr sz="18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1"/>
              </a:buBlip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12"/>
              </a:buBlip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de-DE" sz="2000" b="1" dirty="0" smtClean="0"/>
              <a:t>Experimentaleinrichtungen</a:t>
            </a:r>
            <a:r>
              <a:rPr lang="de-DE" sz="1800" dirty="0" smtClean="0"/>
              <a:t> </a:t>
            </a:r>
          </a:p>
          <a:p>
            <a:pPr lvl="1"/>
            <a:r>
              <a:rPr lang="en-US" sz="2000" dirty="0" smtClean="0"/>
              <a:t>Semi-mobile </a:t>
            </a:r>
            <a:r>
              <a:rPr lang="en-US" sz="2000" dirty="0" err="1" smtClean="0"/>
              <a:t>haptische</a:t>
            </a:r>
            <a:r>
              <a:rPr lang="en-US" sz="2000" dirty="0" smtClean="0"/>
              <a:t> </a:t>
            </a:r>
            <a:r>
              <a:rPr lang="en-US" sz="2000" dirty="0" err="1" smtClean="0"/>
              <a:t>Schnittstelle</a:t>
            </a:r>
            <a:endParaRPr lang="en-US" sz="2000" dirty="0" smtClean="0"/>
          </a:p>
          <a:p>
            <a:pPr lvl="1"/>
            <a:r>
              <a:rPr lang="en-US" sz="2000" dirty="0" err="1" smtClean="0"/>
              <a:t>Drahtloser</a:t>
            </a:r>
            <a:r>
              <a:rPr lang="en-US" sz="2000" dirty="0" smtClean="0"/>
              <a:t> </a:t>
            </a:r>
            <a:r>
              <a:rPr lang="en-US" sz="2000" dirty="0" err="1" smtClean="0"/>
              <a:t>Benutzer</a:t>
            </a:r>
            <a:r>
              <a:rPr lang="en-US" sz="2000" dirty="0" smtClean="0"/>
              <a:t>-Tracker</a:t>
            </a:r>
            <a:endParaRPr lang="de-DE" sz="2000" dirty="0" smtClean="0"/>
          </a:p>
          <a:p>
            <a:pPr lvl="1"/>
            <a:r>
              <a:rPr lang="en-US" sz="2000" dirty="0" smtClean="0"/>
              <a:t>Diverse </a:t>
            </a:r>
            <a:r>
              <a:rPr lang="en-US" sz="2000" dirty="0" err="1" smtClean="0"/>
              <a:t>reale</a:t>
            </a:r>
            <a:r>
              <a:rPr lang="en-US" sz="2000" dirty="0" smtClean="0"/>
              <a:t> </a:t>
            </a:r>
            <a:r>
              <a:rPr lang="en-US" sz="2000" dirty="0" err="1" smtClean="0"/>
              <a:t>Teleoperatoren</a:t>
            </a:r>
            <a:r>
              <a:rPr lang="en-US" sz="2000" dirty="0" smtClean="0"/>
              <a:t>: </a:t>
            </a:r>
          </a:p>
          <a:p>
            <a:pPr lvl="2"/>
            <a:r>
              <a:rPr lang="en-US" sz="1800" dirty="0" err="1" smtClean="0"/>
              <a:t>Miniteleoperator</a:t>
            </a:r>
            <a:r>
              <a:rPr lang="en-US" sz="1800" dirty="0" smtClean="0"/>
              <a:t>, </a:t>
            </a:r>
            <a:r>
              <a:rPr lang="en-US" sz="1800" dirty="0" err="1" smtClean="0"/>
              <a:t>Omnibase</a:t>
            </a:r>
            <a:r>
              <a:rPr lang="en-US" sz="1800" dirty="0" smtClean="0"/>
              <a:t> </a:t>
            </a:r>
          </a:p>
          <a:p>
            <a:pPr lvl="2"/>
            <a:r>
              <a:rPr lang="en-US" sz="1800" dirty="0" smtClean="0"/>
              <a:t>Kinect-</a:t>
            </a:r>
            <a:r>
              <a:rPr lang="en-US" sz="1800" dirty="0" err="1" smtClean="0"/>
              <a:t>Netzwerk</a:t>
            </a:r>
            <a:r>
              <a:rPr lang="en-US" sz="1800" dirty="0" smtClean="0"/>
              <a:t> </a:t>
            </a:r>
          </a:p>
          <a:p>
            <a:pPr lvl="2"/>
            <a:r>
              <a:rPr lang="en-US" sz="1800" dirty="0" err="1" smtClean="0"/>
              <a:t>menschlicher</a:t>
            </a:r>
            <a:r>
              <a:rPr lang="en-US" sz="1800" dirty="0" smtClean="0"/>
              <a:t> </a:t>
            </a:r>
            <a:r>
              <a:rPr lang="en-US" sz="1800" dirty="0" err="1" smtClean="0"/>
              <a:t>Teleoperator</a:t>
            </a:r>
            <a:r>
              <a:rPr lang="en-US" sz="1800" dirty="0" smtClean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5373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925"/>
          <a:stretch/>
        </p:blipFill>
        <p:spPr>
          <a:xfrm>
            <a:off x="3779912" y="1511358"/>
            <a:ext cx="5100510" cy="3600000"/>
          </a:xfrm>
          <a:prstGeom prst="rect">
            <a:avLst/>
          </a:prstGeom>
        </p:spPr>
      </p:pic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Weiträumige</a:t>
            </a:r>
            <a:r>
              <a:rPr lang="en-US" dirty="0" smtClean="0"/>
              <a:t> </a:t>
            </a:r>
            <a:r>
              <a:rPr lang="en-US" dirty="0" err="1" smtClean="0"/>
              <a:t>Telepräsenz</a:t>
            </a:r>
            <a:endParaRPr lang="de-DE" dirty="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3527" y="1142984"/>
            <a:ext cx="33123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SzPct val="90000"/>
              <a:defRPr/>
            </a:pPr>
            <a:r>
              <a:rPr lang="de-DE" sz="2000" dirty="0">
                <a:latin typeface="+mn-lt"/>
              </a:rPr>
              <a:t>Kleine </a:t>
            </a:r>
            <a:r>
              <a:rPr lang="en-US" sz="2000" dirty="0" err="1" smtClean="0">
                <a:latin typeface="+mn-lt"/>
              </a:rPr>
              <a:t>Benutzerumgebung</a:t>
            </a:r>
            <a:endParaRPr lang="de-DE" sz="2000" dirty="0">
              <a:latin typeface="+mn-lt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593759" y="4858298"/>
            <a:ext cx="82058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>
              <a:buFont typeface="Wingdings" pitchFamily="2" charset="2"/>
              <a:buChar char="§"/>
              <a:defRPr/>
            </a:pPr>
            <a:endParaRPr lang="de-DE" sz="2400" dirty="0" smtClean="0">
              <a:solidFill>
                <a:srgbClr val="010000"/>
              </a:solidFill>
            </a:endParaRPr>
          </a:p>
          <a:p>
            <a:pPr marL="314325" indent="-314325" eaLnBrk="0" hangingPunct="0">
              <a:spcBef>
                <a:spcPct val="20000"/>
              </a:spcBef>
              <a:buSzPct val="90000"/>
              <a:buBlip>
                <a:blip r:embed="rId3"/>
              </a:buBlip>
              <a:defRPr/>
            </a:pPr>
            <a:r>
              <a:rPr lang="de-DE" sz="2000" dirty="0">
                <a:latin typeface="+mn-lt"/>
              </a:rPr>
              <a:t>Navigation durch natürliches Umhergehen</a:t>
            </a:r>
          </a:p>
          <a:p>
            <a:pPr marL="314325" indent="-314325" eaLnBrk="0" hangingPunct="0">
              <a:spcBef>
                <a:spcPct val="20000"/>
              </a:spcBef>
              <a:buSzPct val="90000"/>
              <a:buBlip>
                <a:blip r:embed="rId3"/>
              </a:buBlip>
              <a:defRPr/>
            </a:pPr>
            <a:r>
              <a:rPr lang="de-DE" sz="2000" dirty="0">
                <a:latin typeface="+mn-lt"/>
              </a:rPr>
              <a:t>Verwendung aller Sinne (visuell, akustisch, haptisch)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927996" y="1142984"/>
            <a:ext cx="28043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SzPct val="90000"/>
              <a:defRPr/>
            </a:pPr>
            <a:r>
              <a:rPr lang="de-DE" sz="2000" dirty="0">
                <a:latin typeface="+mn-lt"/>
              </a:rPr>
              <a:t>Große Zielumgebung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4"/>
          <a:stretch/>
        </p:blipFill>
        <p:spPr>
          <a:xfrm>
            <a:off x="2183955" y="1052735"/>
            <a:ext cx="4608512" cy="509846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4"/>
          <a:stretch/>
        </p:blipFill>
        <p:spPr>
          <a:xfrm>
            <a:off x="323527" y="1503228"/>
            <a:ext cx="325526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3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-0.00417 L -0.27431 -0.03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4" y="-1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71000" y="7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Praktische Anwendungen</a:t>
            </a:r>
          </a:p>
        </p:txBody>
      </p:sp>
      <p:pic>
        <p:nvPicPr>
          <p:cNvPr id="10243" name="Picture 5" descr="BAS1154_retor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41665" y="1026595"/>
            <a:ext cx="2405989" cy="181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9" descr="dienstl_verkehrstelematik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42967" y="3815318"/>
            <a:ext cx="2488923" cy="167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13"/>
          <p:cNvSpPr txBox="1">
            <a:spLocks noChangeArrowheads="1"/>
          </p:cNvSpPr>
          <p:nvPr/>
        </p:nvSpPr>
        <p:spPr bwMode="auto">
          <a:xfrm>
            <a:off x="1" y="3053913"/>
            <a:ext cx="3051958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1313" indent="-341313" algn="ctr" eaLnBrk="0" hangingPunct="0">
              <a:spcBef>
                <a:spcPts val="600"/>
              </a:spcBef>
              <a:buClr>
                <a:srgbClr val="01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000000"/>
                </a:solidFill>
              </a:rPr>
              <a:t>Training von Fluchtwegen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10248" name="Line 15"/>
          <p:cNvSpPr>
            <a:spLocks noChangeShapeType="1"/>
          </p:cNvSpPr>
          <p:nvPr/>
        </p:nvSpPr>
        <p:spPr bwMode="auto">
          <a:xfrm>
            <a:off x="0" y="3573463"/>
            <a:ext cx="914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b="1" kern="1200">
              <a:solidFill>
                <a:srgbClr val="01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249" name="Line 16"/>
          <p:cNvSpPr>
            <a:spLocks noChangeShapeType="1"/>
          </p:cNvSpPr>
          <p:nvPr/>
        </p:nvSpPr>
        <p:spPr bwMode="auto">
          <a:xfrm flipH="1">
            <a:off x="6011863" y="908050"/>
            <a:ext cx="0" cy="5473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b="1" kern="1200">
              <a:solidFill>
                <a:srgbClr val="01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250" name="Line 17"/>
          <p:cNvSpPr>
            <a:spLocks noChangeShapeType="1"/>
          </p:cNvSpPr>
          <p:nvPr/>
        </p:nvSpPr>
        <p:spPr bwMode="auto">
          <a:xfrm flipH="1">
            <a:off x="3059113" y="908050"/>
            <a:ext cx="0" cy="5473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 b="1" kern="1200">
              <a:solidFill>
                <a:srgbClr val="01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251" name="Text Box 18"/>
          <p:cNvSpPr txBox="1">
            <a:spLocks noChangeArrowheads="1"/>
          </p:cNvSpPr>
          <p:nvPr/>
        </p:nvSpPr>
        <p:spPr bwMode="auto">
          <a:xfrm>
            <a:off x="3040082" y="3068263"/>
            <a:ext cx="3004457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1313" indent="-341313" algn="ctr" eaLnBrk="0" hangingPunct="0">
              <a:spcBef>
                <a:spcPts val="600"/>
              </a:spcBef>
              <a:buClr>
                <a:srgbClr val="01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000000"/>
                </a:solidFill>
              </a:rPr>
              <a:t>Simulation von Fußgängern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10252" name="Text Box 19"/>
          <p:cNvSpPr txBox="1">
            <a:spLocks noChangeArrowheads="1"/>
          </p:cNvSpPr>
          <p:nvPr/>
        </p:nvSpPr>
        <p:spPr bwMode="auto">
          <a:xfrm>
            <a:off x="6044540" y="3055500"/>
            <a:ext cx="309946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1313" indent="-341313" algn="ctr" eaLnBrk="0" hangingPunct="0">
              <a:spcBef>
                <a:spcPts val="600"/>
              </a:spcBef>
              <a:buClr>
                <a:srgbClr val="01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000000"/>
                </a:solidFill>
              </a:rPr>
              <a:t>Virtuelle Stadtbesichtigung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10253" name="Text Box 20"/>
          <p:cNvSpPr txBox="1">
            <a:spLocks noChangeArrowheads="1"/>
          </p:cNvSpPr>
          <p:nvPr/>
        </p:nvSpPr>
        <p:spPr bwMode="auto">
          <a:xfrm>
            <a:off x="0" y="5707638"/>
            <a:ext cx="3028207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1313" indent="-341313" algn="ctr" eaLnBrk="0" hangingPunct="0">
              <a:spcBef>
                <a:spcPts val="600"/>
              </a:spcBef>
              <a:buClr>
                <a:srgbClr val="01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000000"/>
                </a:solidFill>
              </a:rPr>
              <a:t>Ergonomie-Prüfung</a:t>
            </a:r>
            <a:endParaRPr lang="en-GB" sz="1600" b="1" dirty="0" smtClean="0">
              <a:solidFill>
                <a:srgbClr val="000000"/>
              </a:solidFill>
            </a:endParaRPr>
          </a:p>
        </p:txBody>
      </p:sp>
      <p:sp>
        <p:nvSpPr>
          <p:cNvPr id="10254" name="Text Box 21"/>
          <p:cNvSpPr txBox="1">
            <a:spLocks noChangeArrowheads="1"/>
          </p:cNvSpPr>
          <p:nvPr/>
        </p:nvSpPr>
        <p:spPr bwMode="auto">
          <a:xfrm>
            <a:off x="3063834" y="5709225"/>
            <a:ext cx="295695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1313" indent="-341313" algn="ctr" eaLnBrk="0" hangingPunct="0">
              <a:spcBef>
                <a:spcPts val="600"/>
              </a:spcBef>
              <a:buClr>
                <a:srgbClr val="01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/>
              <a:t>Behandlung von </a:t>
            </a:r>
            <a:r>
              <a:rPr lang="de-DE" sz="1600" b="1" dirty="0" smtClean="0">
                <a:solidFill>
                  <a:srgbClr val="000000"/>
                </a:solidFill>
              </a:rPr>
              <a:t>Phobien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10256" name="Text Box 22"/>
          <p:cNvSpPr txBox="1">
            <a:spLocks noChangeArrowheads="1"/>
          </p:cNvSpPr>
          <p:nvPr/>
        </p:nvSpPr>
        <p:spPr bwMode="auto">
          <a:xfrm>
            <a:off x="5961412" y="5707638"/>
            <a:ext cx="3241964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1313" lvl="1" indent="-341313" algn="ctr" eaLnBrk="0" hangingPunct="0">
              <a:spcBef>
                <a:spcPts val="600"/>
              </a:spcBef>
              <a:buClr>
                <a:srgbClr val="01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600" b="1" dirty="0" smtClean="0">
                <a:solidFill>
                  <a:srgbClr val="000000"/>
                </a:solidFill>
              </a:rPr>
              <a:t>Multimodale Multiuser-Spiele</a:t>
            </a:r>
          </a:p>
        </p:txBody>
      </p:sp>
      <p:pic>
        <p:nvPicPr>
          <p:cNvPr id="10257" name="Picture 24" descr="BSN2005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329547" y="3815319"/>
            <a:ext cx="2303813" cy="165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 descr="torch85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422571" y="1026595"/>
            <a:ext cx="2208811" cy="183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6161314" y="2813445"/>
            <a:ext cx="2731325" cy="24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1313" indent="-341313" algn="ctr" eaLnBrk="0" hangingPunct="0">
              <a:spcBef>
                <a:spcPts val="600"/>
              </a:spcBef>
              <a:buClr>
                <a:srgbClr val="01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000" dirty="0" smtClean="0"/>
              <a:t>© ETH Zürich/ Max- Planck- Gesellschaft</a:t>
            </a:r>
            <a:endParaRPr lang="de-DE" sz="1000" b="1" dirty="0" smtClean="0">
              <a:solidFill>
                <a:srgbClr val="000000"/>
              </a:solidFill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3059964" y="2813445"/>
            <a:ext cx="2731325" cy="24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1313" indent="-341313" algn="ctr" eaLnBrk="0" hangingPunct="0">
              <a:spcBef>
                <a:spcPts val="600"/>
              </a:spcBef>
              <a:buClr>
                <a:srgbClr val="01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000" dirty="0" smtClean="0"/>
              <a:t> VISSIM-Fußgängersimulation von PTV</a:t>
            </a:r>
            <a:endParaRPr lang="de-DE" sz="1000" b="1" dirty="0" smtClean="0">
              <a:solidFill>
                <a:srgbClr val="000000"/>
              </a:solidFill>
            </a:endParaRPr>
          </a:p>
        </p:txBody>
      </p:sp>
      <p:pic>
        <p:nvPicPr>
          <p:cNvPr id="26" name="Picture 7" descr="torch85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06679" y="1026595"/>
            <a:ext cx="2260270" cy="184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269174" y="2813445"/>
            <a:ext cx="2731325" cy="24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1313" indent="-341313" algn="ctr" eaLnBrk="0" hangingPunct="0">
              <a:spcBef>
                <a:spcPts val="600"/>
              </a:spcBef>
              <a:buClr>
                <a:srgbClr val="01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000" dirty="0" err="1" smtClean="0"/>
              <a:t>Monalisa</a:t>
            </a:r>
            <a:r>
              <a:rPr lang="de-DE" sz="1000" dirty="0" smtClean="0"/>
              <a:t> Evakuierung. © dpa</a:t>
            </a:r>
            <a:endParaRPr lang="de-DE" sz="1000" b="1" dirty="0" smtClean="0">
              <a:solidFill>
                <a:srgbClr val="000000"/>
              </a:solidFill>
            </a:endParaRP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207818" y="5435912"/>
            <a:ext cx="2731325" cy="24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1313" indent="-341313" algn="ctr" eaLnBrk="0" hangingPunct="0">
              <a:spcBef>
                <a:spcPts val="600"/>
              </a:spcBef>
              <a:buClr>
                <a:srgbClr val="01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000" dirty="0" smtClean="0">
                <a:solidFill>
                  <a:srgbClr val="000000"/>
                </a:solidFill>
              </a:rPr>
              <a:t>Airbus A380. </a:t>
            </a:r>
            <a:r>
              <a:rPr lang="de-DE" sz="1000" dirty="0" smtClean="0"/>
              <a:t>© PA</a:t>
            </a:r>
            <a:endParaRPr lang="de-DE" sz="1000" dirty="0" smtClean="0">
              <a:solidFill>
                <a:srgbClr val="000000"/>
              </a:solidFill>
            </a:endParaRPr>
          </a:p>
        </p:txBody>
      </p:sp>
      <p:pic>
        <p:nvPicPr>
          <p:cNvPr id="29" name="Picture 5" descr="BAS1154_retor1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3613128" y="3815318"/>
            <a:ext cx="1908898" cy="168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6000761" y="5435912"/>
            <a:ext cx="2980944" cy="24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1313" indent="-341313" algn="ctr" eaLnBrk="0" hangingPunct="0">
              <a:spcBef>
                <a:spcPts val="600"/>
              </a:spcBef>
              <a:buClr>
                <a:srgbClr val="01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000" dirty="0" smtClean="0">
                <a:solidFill>
                  <a:srgbClr val="000000"/>
                </a:solidFill>
              </a:rPr>
              <a:t>MMORG Rollenspiel – </a:t>
            </a:r>
            <a:r>
              <a:rPr lang="de-DE" sz="1000" dirty="0" err="1" smtClean="0">
                <a:solidFill>
                  <a:srgbClr val="000000"/>
                </a:solidFill>
              </a:rPr>
              <a:t>Dungeons</a:t>
            </a:r>
            <a:r>
              <a:rPr lang="de-DE" sz="1000" dirty="0" smtClean="0">
                <a:solidFill>
                  <a:srgbClr val="000000"/>
                </a:solidFill>
              </a:rPr>
              <a:t> &amp; Dragons</a:t>
            </a: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3150843" y="5445812"/>
            <a:ext cx="2731325" cy="24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41313" indent="-341313" algn="ctr" eaLnBrk="0" hangingPunct="0">
              <a:spcBef>
                <a:spcPts val="600"/>
              </a:spcBef>
              <a:buClr>
                <a:srgbClr val="010000"/>
              </a:buClr>
              <a:buSzPct val="100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000" dirty="0" smtClean="0">
                <a:solidFill>
                  <a:srgbClr val="000000"/>
                </a:solidFill>
              </a:rPr>
              <a:t>Höhenangst-Therapie</a:t>
            </a:r>
          </a:p>
        </p:txBody>
      </p:sp>
    </p:spTree>
    <p:extLst>
      <p:ext uri="{BB962C8B-B14F-4D97-AF65-F5344CB8AC3E}">
        <p14:creationId xmlns:p14="http://schemas.microsoft.com/office/powerpoint/2010/main" val="319552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In Science Fiction...</a:t>
            </a:r>
          </a:p>
        </p:txBody>
      </p:sp>
      <p:pic>
        <p:nvPicPr>
          <p:cNvPr id="11267" name="Grafik 7" descr="TheMatrixWallpaper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8371" y="1406190"/>
            <a:ext cx="287999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5" descr="holo_anim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406190"/>
            <a:ext cx="288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feld 8"/>
          <p:cNvSpPr txBox="1">
            <a:spLocks noChangeArrowheads="1"/>
          </p:cNvSpPr>
          <p:nvPr/>
        </p:nvSpPr>
        <p:spPr bwMode="auto">
          <a:xfrm>
            <a:off x="601197" y="1031210"/>
            <a:ext cx="29193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000" dirty="0"/>
              <a:t>Raumschiff Enterprise</a:t>
            </a:r>
          </a:p>
        </p:txBody>
      </p:sp>
      <p:sp>
        <p:nvSpPr>
          <p:cNvPr id="11271" name="Textfeld 9"/>
          <p:cNvSpPr txBox="1">
            <a:spLocks noChangeArrowheads="1"/>
          </p:cNvSpPr>
          <p:nvPr/>
        </p:nvSpPr>
        <p:spPr bwMode="auto">
          <a:xfrm>
            <a:off x="4355976" y="1006080"/>
            <a:ext cx="938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000" dirty="0"/>
              <a:t>Matrix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2540065" y="3262644"/>
            <a:ext cx="2248280" cy="2686636"/>
            <a:chOff x="1214438" y="1604963"/>
            <a:chExt cx="3073400" cy="3895725"/>
          </a:xfrm>
        </p:grpSpPr>
        <p:pic>
          <p:nvPicPr>
            <p:cNvPr id="8" name="Grafik 9" descr="surrogates-poster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34" b="21059"/>
            <a:stretch>
              <a:fillRect/>
            </a:stretch>
          </p:blipFill>
          <p:spPr bwMode="auto">
            <a:xfrm>
              <a:off x="1214438" y="1604963"/>
              <a:ext cx="3067050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Grafik 7" descr="avatar_movie_3d57px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89"/>
            <a:stretch>
              <a:fillRect/>
            </a:stretch>
          </p:blipFill>
          <p:spPr bwMode="auto">
            <a:xfrm>
              <a:off x="1214438" y="3851275"/>
              <a:ext cx="3073400" cy="164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Grafik 8" descr="avatar_movie_3d57p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44" y="3262644"/>
            <a:ext cx="2114336" cy="268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8"/>
          <p:cNvSpPr txBox="1">
            <a:spLocks noChangeArrowheads="1"/>
          </p:cNvSpPr>
          <p:nvPr/>
        </p:nvSpPr>
        <p:spPr bwMode="auto">
          <a:xfrm>
            <a:off x="2540065" y="5954206"/>
            <a:ext cx="14382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000" dirty="0" smtClean="0"/>
              <a:t>Surrogates</a:t>
            </a:r>
            <a:endParaRPr lang="de-DE" sz="2000" dirty="0"/>
          </a:p>
        </p:txBody>
      </p:sp>
      <p:sp>
        <p:nvSpPr>
          <p:cNvPr id="16" name="Textfeld 8"/>
          <p:cNvSpPr txBox="1">
            <a:spLocks noChangeArrowheads="1"/>
          </p:cNvSpPr>
          <p:nvPr/>
        </p:nvSpPr>
        <p:spPr bwMode="auto">
          <a:xfrm>
            <a:off x="6369444" y="5944895"/>
            <a:ext cx="9206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000" dirty="0" smtClean="0"/>
              <a:t>Avatar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42013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</a:t>
            </a:r>
            <a:r>
              <a:rPr lang="en-US" dirty="0" err="1"/>
              <a:t>bereits</a:t>
            </a:r>
            <a:r>
              <a:rPr lang="en-US" dirty="0"/>
              <a:t> </a:t>
            </a:r>
            <a:r>
              <a:rPr lang="en-US" dirty="0" err="1" smtClean="0"/>
              <a:t>heute</a:t>
            </a:r>
            <a:r>
              <a:rPr lang="en-US" dirty="0" smtClean="0"/>
              <a:t>: </a:t>
            </a:r>
            <a:r>
              <a:rPr lang="de-DE" dirty="0" smtClean="0"/>
              <a:t>Reales Szenario: Teleoperation</a:t>
            </a:r>
          </a:p>
        </p:txBody>
      </p:sp>
      <p:grpSp>
        <p:nvGrpSpPr>
          <p:cNvPr id="2" name="Gruppieren 9"/>
          <p:cNvGrpSpPr>
            <a:grpSpLocks/>
          </p:cNvGrpSpPr>
          <p:nvPr/>
        </p:nvGrpSpPr>
        <p:grpSpPr bwMode="auto">
          <a:xfrm>
            <a:off x="481017" y="1594637"/>
            <a:ext cx="2124000" cy="3996000"/>
            <a:chOff x="4000496" y="1000108"/>
            <a:chExt cx="2357454" cy="4500594"/>
          </a:xfrm>
        </p:grpSpPr>
        <p:pic>
          <p:nvPicPr>
            <p:cNvPr id="16393" name="Picture 3" descr="Omnidirektionaler Teleoperator 01"/>
            <p:cNvPicPr>
              <a:picLocks noChangeArrowheads="1"/>
            </p:cNvPicPr>
            <p:nvPr/>
          </p:nvPicPr>
          <p:blipFill>
            <a:blip r:embed="rId4" cstate="print"/>
            <a:srcRect l="53989" r="22987" b="16643"/>
            <a:stretch>
              <a:fillRect/>
            </a:stretch>
          </p:blipFill>
          <p:spPr bwMode="auto">
            <a:xfrm>
              <a:off x="4286248" y="1000108"/>
              <a:ext cx="2071702" cy="4500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4" name="Textfeld 8"/>
            <p:cNvSpPr txBox="1">
              <a:spLocks noChangeArrowheads="1"/>
            </p:cNvSpPr>
            <p:nvPr/>
          </p:nvSpPr>
          <p:spPr bwMode="auto">
            <a:xfrm>
              <a:off x="4000496" y="2857496"/>
              <a:ext cx="1285884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de-DE">
                  <a:solidFill>
                    <a:schemeClr val="bg1"/>
                  </a:solidFill>
                </a:rPr>
                <a:t>Ddd</a:t>
              </a:r>
            </a:p>
            <a:p>
              <a:pPr eaLnBrk="0" hangingPunct="0"/>
              <a:r>
                <a:rPr lang="de-DE">
                  <a:solidFill>
                    <a:schemeClr val="bg1"/>
                  </a:solidFill>
                </a:rPr>
                <a:t>d</a:t>
              </a:r>
            </a:p>
          </p:txBody>
        </p:sp>
      </p:grpSp>
      <p:sp>
        <p:nvSpPr>
          <p:cNvPr id="11" name="Ellipse 10"/>
          <p:cNvSpPr/>
          <p:nvPr/>
        </p:nvSpPr>
        <p:spPr>
          <a:xfrm>
            <a:off x="1446764" y="1641947"/>
            <a:ext cx="714375" cy="8399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795646" y="3655373"/>
            <a:ext cx="1805046" cy="1890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86071" y="5877272"/>
            <a:ext cx="183575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b="1" dirty="0" smtClean="0">
                <a:solidFill>
                  <a:srgbClr val="010000"/>
                </a:solidFill>
                <a:latin typeface="Tahoma" charset="0"/>
                <a:cs typeface="+mn-cs"/>
              </a:rPr>
              <a:t>Teleoperator</a:t>
            </a:r>
            <a:endParaRPr lang="de-DE" b="1" dirty="0">
              <a:solidFill>
                <a:srgbClr val="010000"/>
              </a:solidFill>
              <a:latin typeface="Tahoma" charset="0"/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28669" y="5557466"/>
            <a:ext cx="202869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dirty="0">
                <a:solidFill>
                  <a:srgbClr val="FF0000"/>
                </a:solidFill>
                <a:latin typeface="Tahoma" charset="0"/>
                <a:cs typeface="+mn-cs"/>
              </a:rPr>
              <a:t>Mobile </a:t>
            </a:r>
            <a:r>
              <a:rPr lang="de-DE" dirty="0" smtClean="0">
                <a:solidFill>
                  <a:srgbClr val="FF0000"/>
                </a:solidFill>
                <a:latin typeface="Tahoma" charset="0"/>
                <a:cs typeface="+mn-cs"/>
              </a:rPr>
              <a:t>Plattform</a:t>
            </a:r>
            <a:endParaRPr lang="de-DE" dirty="0">
              <a:solidFill>
                <a:srgbClr val="FF0000"/>
              </a:solidFill>
              <a:latin typeface="Tahoma" charset="0"/>
              <a:cs typeface="+mn-cs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80340" y="1249041"/>
            <a:ext cx="152535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dirty="0" smtClean="0">
                <a:solidFill>
                  <a:srgbClr val="FF0000"/>
                </a:solidFill>
                <a:latin typeface="Tahoma" charset="0"/>
                <a:cs typeface="+mn-cs"/>
              </a:rPr>
              <a:t>Kamerakopf</a:t>
            </a:r>
            <a:endParaRPr lang="de-DE" dirty="0">
              <a:solidFill>
                <a:srgbClr val="FF0000"/>
              </a:solidFill>
              <a:latin typeface="Tahoma" charset="0"/>
              <a:cs typeface="+mn-cs"/>
            </a:endParaRPr>
          </a:p>
        </p:txBody>
      </p:sp>
      <p:pic>
        <p:nvPicPr>
          <p:cNvPr id="3" name="02Telepräsenz KaMu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4500" y="1536699"/>
            <a:ext cx="5172075" cy="413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48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Virtuelles Szenario: Computerspiele</a:t>
            </a:r>
          </a:p>
        </p:txBody>
      </p:sp>
      <p:pic>
        <p:nvPicPr>
          <p:cNvPr id="16" name="Picture 6" descr="maennch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176" y="2524387"/>
            <a:ext cx="1980000" cy="282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933888" y="5467320"/>
            <a:ext cx="103425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b="1" dirty="0" smtClean="0">
                <a:solidFill>
                  <a:srgbClr val="010000"/>
                </a:solidFill>
                <a:latin typeface="Tahoma" charset="0"/>
                <a:cs typeface="+mn-cs"/>
              </a:rPr>
              <a:t>Avatar</a:t>
            </a:r>
            <a:endParaRPr lang="de-DE" b="1" dirty="0">
              <a:solidFill>
                <a:srgbClr val="010000"/>
              </a:solidFill>
              <a:latin typeface="Tahoma" charset="0"/>
              <a:cs typeface="+mn-cs"/>
            </a:endParaRPr>
          </a:p>
        </p:txBody>
      </p:sp>
      <p:pic>
        <p:nvPicPr>
          <p:cNvPr id="2" name="04Pacman Spie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4500" y="1536700"/>
            <a:ext cx="5172074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66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Weiträumige Telepräsenz: Wie?</a:t>
            </a:r>
          </a:p>
        </p:txBody>
      </p:sp>
      <p:pic>
        <p:nvPicPr>
          <p:cNvPr id="90115" name="Picture 3" descr="gaming3"/>
          <p:cNvPicPr>
            <a:picLocks noChangeAspect="1" noChangeArrowheads="1"/>
          </p:cNvPicPr>
          <p:nvPr/>
        </p:nvPicPr>
        <p:blipFill>
          <a:blip r:embed="rId2"/>
          <a:srcRect l="1083" t="1590" r="562"/>
          <a:stretch>
            <a:fillRect/>
          </a:stretch>
        </p:blipFill>
        <p:spPr bwMode="auto">
          <a:xfrm>
            <a:off x="811213" y="719138"/>
            <a:ext cx="7705725" cy="43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4" descr="gaming4"/>
          <p:cNvPicPr>
            <a:picLocks noChangeAspect="1" noChangeArrowheads="1"/>
          </p:cNvPicPr>
          <p:nvPr/>
        </p:nvPicPr>
        <p:blipFill>
          <a:blip r:embed="rId3"/>
          <a:srcRect l="923" t="1625" r="362"/>
          <a:stretch>
            <a:fillRect/>
          </a:stretch>
        </p:blipFill>
        <p:spPr bwMode="auto">
          <a:xfrm>
            <a:off x="798513" y="720725"/>
            <a:ext cx="7734300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5" descr="gaming5"/>
          <p:cNvPicPr>
            <a:picLocks noChangeAspect="1" noChangeArrowheads="1"/>
          </p:cNvPicPr>
          <p:nvPr/>
        </p:nvPicPr>
        <p:blipFill>
          <a:blip r:embed="rId4"/>
          <a:srcRect l="1105" t="989" r="562"/>
          <a:stretch>
            <a:fillRect/>
          </a:stretch>
        </p:blipFill>
        <p:spPr bwMode="auto">
          <a:xfrm>
            <a:off x="812800" y="692150"/>
            <a:ext cx="7704138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8" name="Picture 6" descr="gaming6"/>
          <p:cNvPicPr>
            <a:picLocks noChangeAspect="1" noChangeArrowheads="1"/>
          </p:cNvPicPr>
          <p:nvPr/>
        </p:nvPicPr>
        <p:blipFill>
          <a:blip r:embed="rId5"/>
          <a:srcRect l="903" t="1590" r="381"/>
          <a:stretch>
            <a:fillRect/>
          </a:stretch>
        </p:blipFill>
        <p:spPr bwMode="auto">
          <a:xfrm>
            <a:off x="796925" y="719138"/>
            <a:ext cx="7734300" cy="43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4159250" y="1574800"/>
            <a:ext cx="7858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de-DE" sz="2800" b="1">
                <a:solidFill>
                  <a:srgbClr val="6562AC"/>
                </a:solidFill>
              </a:rPr>
              <a:t>???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3908425" y="1574800"/>
            <a:ext cx="13366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/>
            <a:r>
              <a:rPr lang="de-DE" sz="1400" b="1">
                <a:solidFill>
                  <a:srgbClr val="CC0000"/>
                </a:solidFill>
              </a:rPr>
              <a:t>Bewegungs-</a:t>
            </a:r>
          </a:p>
          <a:p>
            <a:pPr algn="ctr" eaLnBrk="0" hangingPunct="0"/>
            <a:r>
              <a:rPr lang="de-DE" sz="1400" b="1">
                <a:solidFill>
                  <a:srgbClr val="CC0000"/>
                </a:solidFill>
              </a:rPr>
              <a:t>kompression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141413" y="1303338"/>
            <a:ext cx="2359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/>
            <a:r>
              <a:rPr lang="de-DE" dirty="0"/>
              <a:t>Benutzerumgebung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730875" y="1303338"/>
            <a:ext cx="1762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/>
            <a:r>
              <a:rPr lang="de-DE" dirty="0"/>
              <a:t>Zielumgebung</a:t>
            </a:r>
          </a:p>
        </p:txBody>
      </p:sp>
      <p:sp>
        <p:nvSpPr>
          <p:cNvPr id="90124" name="Text Box 12"/>
          <p:cNvSpPr txBox="1">
            <a:spLocks noChangeArrowheads="1"/>
          </p:cNvSpPr>
          <p:nvPr/>
        </p:nvSpPr>
        <p:spPr bwMode="auto">
          <a:xfrm>
            <a:off x="3350419" y="5375275"/>
            <a:ext cx="244316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US" b="1" dirty="0" err="1">
                <a:solidFill>
                  <a:srgbClr val="010000"/>
                </a:solidFill>
              </a:rPr>
              <a:t>Keine</a:t>
            </a:r>
            <a:r>
              <a:rPr lang="en-US" b="1" dirty="0">
                <a:solidFill>
                  <a:srgbClr val="010000"/>
                </a:solidFill>
              </a:rPr>
              <a:t> </a:t>
            </a:r>
            <a:r>
              <a:rPr lang="en-US" b="1" dirty="0" err="1">
                <a:solidFill>
                  <a:srgbClr val="010000"/>
                </a:solidFill>
              </a:rPr>
              <a:t>Skalierung</a:t>
            </a:r>
            <a:r>
              <a:rPr lang="en-US" b="1" dirty="0">
                <a:solidFill>
                  <a:srgbClr val="010000"/>
                </a:solidFill>
              </a:rPr>
              <a:t>!</a:t>
            </a:r>
            <a:endParaRPr lang="de-DE" b="1" dirty="0">
              <a:solidFill>
                <a:srgbClr val="01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2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9" grpId="0" build="allAtOnce"/>
      <p:bldP spid="901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67" name="Picture 31" descr="pathPredic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8338" y="1249363"/>
            <a:ext cx="5122862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505200" y="1411288"/>
            <a:ext cx="4946650" cy="3836987"/>
            <a:chOff x="1289" y="1389"/>
            <a:chExt cx="3116" cy="2417"/>
          </a:xfrm>
        </p:grpSpPr>
        <p:pic>
          <p:nvPicPr>
            <p:cNvPr id="15382" name="Picture 15" descr="mc1"/>
            <p:cNvPicPr>
              <a:picLocks noChangeAspect="1" noChangeArrowheads="1"/>
            </p:cNvPicPr>
            <p:nvPr/>
          </p:nvPicPr>
          <p:blipFill>
            <a:blip r:embed="rId3"/>
            <a:srcRect l="17947" t="4282" r="12804" b="14589"/>
            <a:stretch>
              <a:fillRect/>
            </a:stretch>
          </p:blipFill>
          <p:spPr bwMode="auto">
            <a:xfrm>
              <a:off x="1357" y="1389"/>
              <a:ext cx="3048" cy="2184"/>
            </a:xfrm>
            <a:prstGeom prst="rect">
              <a:avLst/>
            </a:prstGeom>
            <a:solidFill>
              <a:schemeClr val="bg1"/>
            </a:solidFill>
            <a:ln w="3175">
              <a:noFill/>
              <a:miter lim="800000"/>
              <a:headEnd/>
              <a:tailEnd/>
            </a:ln>
          </p:spPr>
        </p:pic>
        <p:sp>
          <p:nvSpPr>
            <p:cNvPr id="15383" name="Text Box 16"/>
            <p:cNvSpPr txBox="1">
              <a:spLocks noChangeArrowheads="1"/>
            </p:cNvSpPr>
            <p:nvPr/>
          </p:nvSpPr>
          <p:spPr bwMode="auto">
            <a:xfrm>
              <a:off x="1289" y="3573"/>
              <a:ext cx="138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/>
                <a:t>Benutzerumgebung</a:t>
              </a:r>
            </a:p>
          </p:txBody>
        </p:sp>
        <p:sp>
          <p:nvSpPr>
            <p:cNvPr id="15384" name="Oval 17"/>
            <p:cNvSpPr>
              <a:spLocks noChangeArrowheads="1"/>
            </p:cNvSpPr>
            <p:nvPr/>
          </p:nvSpPr>
          <p:spPr bwMode="auto">
            <a:xfrm>
              <a:off x="2064" y="2024"/>
              <a:ext cx="136" cy="136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DE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030913" y="1411288"/>
            <a:ext cx="2420937" cy="3816350"/>
            <a:chOff x="2880" y="1389"/>
            <a:chExt cx="1525" cy="2404"/>
          </a:xfrm>
        </p:grpSpPr>
        <p:sp>
          <p:nvSpPr>
            <p:cNvPr id="15379" name="Text Box 19"/>
            <p:cNvSpPr txBox="1">
              <a:spLocks noChangeArrowheads="1"/>
            </p:cNvSpPr>
            <p:nvPr/>
          </p:nvSpPr>
          <p:spPr bwMode="auto">
            <a:xfrm>
              <a:off x="3221" y="3560"/>
              <a:ext cx="103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/>
                <a:t>Zielumgebung</a:t>
              </a:r>
            </a:p>
          </p:txBody>
        </p:sp>
        <p:pic>
          <p:nvPicPr>
            <p:cNvPr id="15380" name="Picture 20" descr="mc1"/>
            <p:cNvPicPr>
              <a:picLocks noChangeAspect="1" noChangeArrowheads="1"/>
            </p:cNvPicPr>
            <p:nvPr/>
          </p:nvPicPr>
          <p:blipFill>
            <a:blip r:embed="rId3"/>
            <a:srcRect l="52550" t="4282" r="12804" b="14589"/>
            <a:stretch>
              <a:fillRect/>
            </a:stretch>
          </p:blipFill>
          <p:spPr bwMode="auto">
            <a:xfrm>
              <a:off x="2880" y="1389"/>
              <a:ext cx="1525" cy="2184"/>
            </a:xfrm>
            <a:prstGeom prst="rect">
              <a:avLst/>
            </a:prstGeom>
            <a:solidFill>
              <a:schemeClr val="bg1"/>
            </a:solidFill>
            <a:ln w="3175">
              <a:noFill/>
              <a:miter lim="800000"/>
              <a:headEnd/>
              <a:tailEnd/>
            </a:ln>
          </p:spPr>
        </p:pic>
        <p:sp>
          <p:nvSpPr>
            <p:cNvPr id="15381" name="Oval 21"/>
            <p:cNvSpPr>
              <a:spLocks noChangeArrowheads="1"/>
            </p:cNvSpPr>
            <p:nvPr/>
          </p:nvSpPr>
          <p:spPr bwMode="auto">
            <a:xfrm>
              <a:off x="3879" y="2251"/>
              <a:ext cx="90" cy="90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DE"/>
            </a:p>
          </p:txBody>
        </p:sp>
      </p:grpSp>
      <p:pic>
        <p:nvPicPr>
          <p:cNvPr id="423958" name="Picture 22" descr="userGuidance3D1"/>
          <p:cNvPicPr>
            <a:picLocks noChangeAspect="1" noChangeArrowheads="1"/>
          </p:cNvPicPr>
          <p:nvPr/>
        </p:nvPicPr>
        <p:blipFill>
          <a:blip r:embed="rId4"/>
          <a:srcRect l="32103" t="4305" r="32129" b="41730"/>
          <a:stretch>
            <a:fillRect/>
          </a:stretch>
        </p:blipFill>
        <p:spPr bwMode="auto">
          <a:xfrm>
            <a:off x="4019550" y="1104900"/>
            <a:ext cx="45720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59" name="Picture 23" descr="userGuidance3D2"/>
          <p:cNvPicPr>
            <a:picLocks noChangeAspect="1" noChangeArrowheads="1"/>
          </p:cNvPicPr>
          <p:nvPr/>
        </p:nvPicPr>
        <p:blipFill>
          <a:blip r:embed="rId5"/>
          <a:srcRect l="30974" t="4305" r="32129" b="40030"/>
          <a:stretch>
            <a:fillRect/>
          </a:stretch>
        </p:blipFill>
        <p:spPr bwMode="auto">
          <a:xfrm>
            <a:off x="3857625" y="1143000"/>
            <a:ext cx="47164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60" name="Picture 24" descr="userGuidance3D3"/>
          <p:cNvPicPr>
            <a:picLocks noChangeAspect="1" noChangeArrowheads="1"/>
          </p:cNvPicPr>
          <p:nvPr/>
        </p:nvPicPr>
        <p:blipFill>
          <a:blip r:embed="rId6"/>
          <a:srcRect l="30978" t="4288" r="32120" b="45174"/>
          <a:stretch>
            <a:fillRect/>
          </a:stretch>
        </p:blipFill>
        <p:spPr bwMode="auto">
          <a:xfrm>
            <a:off x="3857625" y="1143000"/>
            <a:ext cx="471646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0" name="Picture 4" descr="mc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7963" y="1700213"/>
            <a:ext cx="2928937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1" name="Picture 5" descr="mc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7963" y="1700213"/>
            <a:ext cx="2928937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2" name="Picture 6" descr="mc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7963" y="1700213"/>
            <a:ext cx="2928937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3" name="Picture 7" descr="mc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7963" y="1700213"/>
            <a:ext cx="2928937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44" name="Picture 8" descr="mc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7963" y="1700213"/>
            <a:ext cx="2928937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el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Bewegungskompression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416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3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3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23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3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23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23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3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3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23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23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3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3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3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23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Zusätzliche Verwendung von haptischer Information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Generell: Überlagerung von Führungsinformation zu Nutzinformation</a:t>
            </a:r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Bisher im Vortrag: Visuelle Information</a:t>
            </a:r>
          </a:p>
          <a:p>
            <a:r>
              <a:rPr lang="de-DE" dirty="0" smtClean="0"/>
              <a:t>Zusätzlich Haptik: „Benutzer an die Hand nehmen“</a:t>
            </a:r>
          </a:p>
          <a:p>
            <a:pPr lvl="1"/>
            <a:r>
              <a:rPr lang="de-DE" dirty="0" smtClean="0"/>
              <a:t>Intuitivere Darstellung von Führungs- und Nutzinformation</a:t>
            </a:r>
          </a:p>
          <a:p>
            <a:r>
              <a:rPr lang="de-DE" i="1" dirty="0" smtClean="0"/>
              <a:t>Allerdings</a:t>
            </a:r>
            <a:r>
              <a:rPr lang="de-DE" dirty="0" smtClean="0"/>
              <a:t>: Haptische Information</a:t>
            </a:r>
          </a:p>
          <a:p>
            <a:pPr lvl="1"/>
            <a:r>
              <a:rPr lang="de-DE" dirty="0"/>
              <a:t>w</a:t>
            </a:r>
            <a:r>
              <a:rPr lang="de-DE" dirty="0" smtClean="0"/>
              <a:t>ird in gesamter Benutzerumgebung benötigt,</a:t>
            </a:r>
          </a:p>
          <a:p>
            <a:pPr lvl="1"/>
            <a:r>
              <a:rPr lang="de-DE" dirty="0"/>
              <a:t>m</a:t>
            </a:r>
            <a:r>
              <a:rPr lang="de-DE" dirty="0" smtClean="0"/>
              <a:t>uss im Gehen übermittelt werden und</a:t>
            </a:r>
          </a:p>
          <a:p>
            <a:pPr lvl="1"/>
            <a:r>
              <a:rPr lang="de-DE" dirty="0"/>
              <a:t>s</a:t>
            </a:r>
            <a:r>
              <a:rPr lang="de-DE" dirty="0" smtClean="0"/>
              <a:t>ollte für Benutzer bequem zu erfühlen sein</a:t>
            </a:r>
          </a:p>
          <a:p>
            <a:pPr marL="0" indent="0" algn="ctr">
              <a:buNone/>
            </a:pPr>
            <a:r>
              <a:rPr lang="de-DE" b="1" dirty="0" smtClean="0">
                <a:solidFill>
                  <a:srgbClr val="FF0000"/>
                </a:solidFill>
              </a:rPr>
              <a:t>Lösung: Großräumige haptische Schnittstelle!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93AE67-9C0B-442C-B744-52080BAE147C}" type="datetime1">
              <a:rPr lang="de-DE" smtClean="0"/>
              <a:t>18.01.2012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56792"/>
            <a:ext cx="4320480" cy="17467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760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IT_master_ppt2007_de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KIT_master_ppt2007_de</Template>
  <TotalTime>0</TotalTime>
  <Words>413</Words>
  <Application>Microsoft Office PowerPoint</Application>
  <PresentationFormat>On-screen Show (4:3)</PresentationFormat>
  <Paragraphs>116</Paragraphs>
  <Slides>15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KIT_master_ppt2007_de</vt:lpstr>
      <vt:lpstr>PowerPoint Presentation</vt:lpstr>
      <vt:lpstr>Weiträumige Telepräsenz</vt:lpstr>
      <vt:lpstr>Praktische Anwendungen</vt:lpstr>
      <vt:lpstr>In Science Fiction...</vt:lpstr>
      <vt:lpstr>…bereits heute: Reales Szenario: Teleoperation</vt:lpstr>
      <vt:lpstr>Virtuelles Szenario: Computerspiele</vt:lpstr>
      <vt:lpstr>Weiträumige Telepräsenz: Wie?</vt:lpstr>
      <vt:lpstr>Bewegungskompression</vt:lpstr>
      <vt:lpstr>Zusätzliche Verwendung von haptischer Information</vt:lpstr>
      <vt:lpstr>Weiträumige Telepräsenz und Haptik</vt:lpstr>
      <vt:lpstr>  Weiträumige haptische Führung</vt:lpstr>
      <vt:lpstr> Bewegungskompression mit haptischer Information</vt:lpstr>
      <vt:lpstr>Semi-mobile Haptische Schnittstelle (SMHI)</vt:lpstr>
      <vt:lpstr>Experimenteller Aufbau</vt:lpstr>
      <vt:lpstr>Zusammenfassung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perez</dc:creator>
  <cp:lastModifiedBy>hanebeck</cp:lastModifiedBy>
  <cp:revision>106</cp:revision>
  <dcterms:created xsi:type="dcterms:W3CDTF">2012-01-11T09:56:40Z</dcterms:created>
  <dcterms:modified xsi:type="dcterms:W3CDTF">2012-01-18T08:29:28Z</dcterms:modified>
</cp:coreProperties>
</file>